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8" r:id="rId4"/>
  </p:sldMasterIdLst>
  <p:notesMasterIdLst>
    <p:notesMasterId r:id="rId67"/>
  </p:notesMasterIdLst>
  <p:handoutMasterIdLst>
    <p:handoutMasterId r:id="rId68"/>
  </p:handoutMasterIdLst>
  <p:sldIdLst>
    <p:sldId id="2145707486" r:id="rId5"/>
    <p:sldId id="382" r:id="rId6"/>
    <p:sldId id="350" r:id="rId7"/>
    <p:sldId id="623" r:id="rId8"/>
    <p:sldId id="2145707495" r:id="rId9"/>
    <p:sldId id="2145707491" r:id="rId10"/>
    <p:sldId id="2145707554" r:id="rId11"/>
    <p:sldId id="647" r:id="rId12"/>
    <p:sldId id="385" r:id="rId13"/>
    <p:sldId id="2145707471" r:id="rId14"/>
    <p:sldId id="2145707528" r:id="rId15"/>
    <p:sldId id="2145707577" r:id="rId16"/>
    <p:sldId id="642" r:id="rId17"/>
    <p:sldId id="640" r:id="rId18"/>
    <p:sldId id="2145707508" r:id="rId19"/>
    <p:sldId id="2145707561" r:id="rId20"/>
    <p:sldId id="2145707578" r:id="rId21"/>
    <p:sldId id="2145707579" r:id="rId22"/>
    <p:sldId id="2145707562" r:id="rId23"/>
    <p:sldId id="2145707563" r:id="rId24"/>
    <p:sldId id="2145707557" r:id="rId25"/>
    <p:sldId id="2145707565" r:id="rId26"/>
    <p:sldId id="2145707564" r:id="rId27"/>
    <p:sldId id="2145707571" r:id="rId28"/>
    <p:sldId id="2145707570" r:id="rId29"/>
    <p:sldId id="2145707580" r:id="rId30"/>
    <p:sldId id="2145707589" r:id="rId31"/>
    <p:sldId id="2145707552" r:id="rId32"/>
    <p:sldId id="2145707566" r:id="rId33"/>
    <p:sldId id="2145707581" r:id="rId34"/>
    <p:sldId id="2145707582" r:id="rId35"/>
    <p:sldId id="2145707550" r:id="rId36"/>
    <p:sldId id="2145707551" r:id="rId37"/>
    <p:sldId id="2145707583" r:id="rId38"/>
    <p:sldId id="2145707509" r:id="rId39"/>
    <p:sldId id="2145707511" r:id="rId40"/>
    <p:sldId id="2145707535" r:id="rId41"/>
    <p:sldId id="2145707476" r:id="rId42"/>
    <p:sldId id="2145707584" r:id="rId43"/>
    <p:sldId id="2145707572" r:id="rId44"/>
    <p:sldId id="2145707585" r:id="rId45"/>
    <p:sldId id="395" r:id="rId46"/>
    <p:sldId id="399" r:id="rId47"/>
    <p:sldId id="2145707515" r:id="rId48"/>
    <p:sldId id="400" r:id="rId49"/>
    <p:sldId id="413" r:id="rId50"/>
    <p:sldId id="2145707504" r:id="rId51"/>
    <p:sldId id="402" r:id="rId52"/>
    <p:sldId id="2145707523" r:id="rId53"/>
    <p:sldId id="403" r:id="rId54"/>
    <p:sldId id="2145707588" r:id="rId55"/>
    <p:sldId id="645" r:id="rId56"/>
    <p:sldId id="2145707568" r:id="rId57"/>
    <p:sldId id="2145707505" r:id="rId58"/>
    <p:sldId id="405" r:id="rId59"/>
    <p:sldId id="2145707590" r:id="rId60"/>
    <p:sldId id="408" r:id="rId61"/>
    <p:sldId id="2145707553" r:id="rId62"/>
    <p:sldId id="409" r:id="rId63"/>
    <p:sldId id="416" r:id="rId64"/>
    <p:sldId id="412" r:id="rId65"/>
    <p:sldId id="417" r:id="rId66"/>
  </p:sldIdLst>
  <p:sldSz cx="10150475" cy="73152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67801" algn="l" rtl="0" fontAlgn="base">
      <a:spcBef>
        <a:spcPct val="0"/>
      </a:spcBef>
      <a:spcAft>
        <a:spcPct val="0"/>
      </a:spcAft>
      <a:defRPr kern="1200">
        <a:solidFill>
          <a:schemeClr val="tx1"/>
        </a:solidFill>
        <a:latin typeface="Arial" charset="0"/>
        <a:ea typeface="+mn-ea"/>
        <a:cs typeface="+mn-cs"/>
      </a:defRPr>
    </a:lvl2pPr>
    <a:lvl3pPr marL="935603" algn="l" rtl="0" fontAlgn="base">
      <a:spcBef>
        <a:spcPct val="0"/>
      </a:spcBef>
      <a:spcAft>
        <a:spcPct val="0"/>
      </a:spcAft>
      <a:defRPr kern="1200">
        <a:solidFill>
          <a:schemeClr val="tx1"/>
        </a:solidFill>
        <a:latin typeface="Arial" charset="0"/>
        <a:ea typeface="+mn-ea"/>
        <a:cs typeface="+mn-cs"/>
      </a:defRPr>
    </a:lvl3pPr>
    <a:lvl4pPr marL="1403404" algn="l" rtl="0" fontAlgn="base">
      <a:spcBef>
        <a:spcPct val="0"/>
      </a:spcBef>
      <a:spcAft>
        <a:spcPct val="0"/>
      </a:spcAft>
      <a:defRPr kern="1200">
        <a:solidFill>
          <a:schemeClr val="tx1"/>
        </a:solidFill>
        <a:latin typeface="Arial" charset="0"/>
        <a:ea typeface="+mn-ea"/>
        <a:cs typeface="+mn-cs"/>
      </a:defRPr>
    </a:lvl4pPr>
    <a:lvl5pPr marL="1871205" algn="l" rtl="0" fontAlgn="base">
      <a:spcBef>
        <a:spcPct val="0"/>
      </a:spcBef>
      <a:spcAft>
        <a:spcPct val="0"/>
      </a:spcAft>
      <a:defRPr kern="1200">
        <a:solidFill>
          <a:schemeClr val="tx1"/>
        </a:solidFill>
        <a:latin typeface="Arial" charset="0"/>
        <a:ea typeface="+mn-ea"/>
        <a:cs typeface="+mn-cs"/>
      </a:defRPr>
    </a:lvl5pPr>
    <a:lvl6pPr marL="2339006" algn="l" defTabSz="935603" rtl="0" eaLnBrk="1" latinLnBrk="0" hangingPunct="1">
      <a:defRPr kern="1200">
        <a:solidFill>
          <a:schemeClr val="tx1"/>
        </a:solidFill>
        <a:latin typeface="Arial" charset="0"/>
        <a:ea typeface="+mn-ea"/>
        <a:cs typeface="+mn-cs"/>
      </a:defRPr>
    </a:lvl6pPr>
    <a:lvl7pPr marL="2806808" algn="l" defTabSz="935603" rtl="0" eaLnBrk="1" latinLnBrk="0" hangingPunct="1">
      <a:defRPr kern="1200">
        <a:solidFill>
          <a:schemeClr val="tx1"/>
        </a:solidFill>
        <a:latin typeface="Arial" charset="0"/>
        <a:ea typeface="+mn-ea"/>
        <a:cs typeface="+mn-cs"/>
      </a:defRPr>
    </a:lvl7pPr>
    <a:lvl8pPr marL="3274610" algn="l" defTabSz="935603" rtl="0" eaLnBrk="1" latinLnBrk="0" hangingPunct="1">
      <a:defRPr kern="1200">
        <a:solidFill>
          <a:schemeClr val="tx1"/>
        </a:solidFill>
        <a:latin typeface="Arial" charset="0"/>
        <a:ea typeface="+mn-ea"/>
        <a:cs typeface="+mn-cs"/>
      </a:defRPr>
    </a:lvl8pPr>
    <a:lvl9pPr marL="3742411" algn="l" defTabSz="935603"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197"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53"/>
    <a:srgbClr val="0000FF"/>
    <a:srgbClr val="FFF1E6"/>
    <a:srgbClr val="CE4242"/>
    <a:srgbClr val="023CBE"/>
    <a:srgbClr val="23648E"/>
    <a:srgbClr val="000000"/>
    <a:srgbClr val="FF6600"/>
    <a:srgbClr val="0099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F2D6A-8CD3-4E86-A5A5-B557A6CC59F2}" v="1184" dt="2025-07-07T22:16:25.9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38" autoAdjust="0"/>
    <p:restoredTop sz="81407" autoAdjust="0"/>
  </p:normalViewPr>
  <p:slideViewPr>
    <p:cSldViewPr showGuides="1">
      <p:cViewPr varScale="1">
        <p:scale>
          <a:sx n="81" d="100"/>
          <a:sy n="81" d="100"/>
        </p:scale>
        <p:origin x="1470" y="96"/>
      </p:cViewPr>
      <p:guideLst>
        <p:guide orient="horz" pos="2304"/>
        <p:guide pos="3197"/>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80" d="100"/>
          <a:sy n="80" d="100"/>
        </p:scale>
        <p:origin x="324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Sales</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numCache>
            </c:numRef>
          </c:cat>
          <c:val>
            <c:numRef>
              <c:f>Sheet1!$B$2:$B$14</c:f>
              <c:numCache>
                <c:formatCode>General</c:formatCode>
                <c:ptCount val="13"/>
                <c:pt idx="0" formatCode="#,##0">
                  <c:v>1297</c:v>
                </c:pt>
                <c:pt idx="1">
                  <c:v>932</c:v>
                </c:pt>
                <c:pt idx="2">
                  <c:v>860</c:v>
                </c:pt>
                <c:pt idx="3">
                  <c:v>651</c:v>
                </c:pt>
                <c:pt idx="4">
                  <c:v>655</c:v>
                </c:pt>
                <c:pt idx="5">
                  <c:v>694</c:v>
                </c:pt>
                <c:pt idx="6">
                  <c:v>794</c:v>
                </c:pt>
                <c:pt idx="7">
                  <c:v>808</c:v>
                </c:pt>
                <c:pt idx="8">
                  <c:v>684</c:v>
                </c:pt>
                <c:pt idx="9">
                  <c:v>1168</c:v>
                </c:pt>
                <c:pt idx="10">
                  <c:v>934</c:v>
                </c:pt>
                <c:pt idx="11">
                  <c:v>722</c:v>
                </c:pt>
                <c:pt idx="12">
                  <c:v>672</c:v>
                </c:pt>
              </c:numCache>
            </c:numRef>
          </c:val>
          <c:extLst>
            <c:ext xmlns:c16="http://schemas.microsoft.com/office/drawing/2014/chart" uri="{C3380CC4-5D6E-409C-BE32-E72D297353CC}">
              <c16:uniqueId val="{00000000-C593-45AF-B537-612066E852C4}"/>
            </c:ext>
          </c:extLst>
        </c:ser>
        <c:dLbls>
          <c:dLblPos val="outEnd"/>
          <c:showLegendKey val="0"/>
          <c:showVal val="1"/>
          <c:showCatName val="0"/>
          <c:showSerName val="0"/>
          <c:showPercent val="0"/>
          <c:showBubbleSize val="0"/>
        </c:dLbls>
        <c:gapWidth val="100"/>
        <c:overlap val="-24"/>
        <c:axId val="747826720"/>
        <c:axId val="747827048"/>
      </c:barChart>
      <c:catAx>
        <c:axId val="7478267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7827048"/>
        <c:crosses val="autoZero"/>
        <c:auto val="1"/>
        <c:lblAlgn val="ctr"/>
        <c:lblOffset val="100"/>
        <c:noMultiLvlLbl val="0"/>
      </c:catAx>
      <c:valAx>
        <c:axId val="747827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782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12" y="9"/>
            <a:ext cx="3038144" cy="464205"/>
          </a:xfrm>
          <a:prstGeom prst="rect">
            <a:avLst/>
          </a:prstGeom>
          <a:noFill/>
          <a:ln w="9525">
            <a:noFill/>
            <a:miter lim="800000"/>
            <a:headEnd/>
            <a:tailEnd/>
          </a:ln>
          <a:effectLst/>
        </p:spPr>
        <p:txBody>
          <a:bodyPr vert="horz" wrap="square" lIns="87980" tIns="43990" rIns="87980" bIns="43990" numCol="1" anchor="t" anchorCtr="0" compatLnSpc="1">
            <a:prstTxWarp prst="textNoShape">
              <a:avLst/>
            </a:prstTxWarp>
          </a:bodyPr>
          <a:lstStyle>
            <a:lvl1pPr>
              <a:defRPr sz="1100"/>
            </a:lvl1pPr>
          </a:lstStyle>
          <a:p>
            <a:pPr>
              <a:defRPr/>
            </a:pPr>
            <a:endParaRPr lang="en-US"/>
          </a:p>
        </p:txBody>
      </p:sp>
      <p:sp>
        <p:nvSpPr>
          <p:cNvPr id="49155" name="Rectangle 3"/>
          <p:cNvSpPr>
            <a:spLocks noGrp="1" noChangeArrowheads="1"/>
          </p:cNvSpPr>
          <p:nvPr>
            <p:ph type="dt" sz="quarter" idx="1"/>
          </p:nvPr>
        </p:nvSpPr>
        <p:spPr bwMode="auto">
          <a:xfrm>
            <a:off x="3970746" y="9"/>
            <a:ext cx="3038144" cy="464205"/>
          </a:xfrm>
          <a:prstGeom prst="rect">
            <a:avLst/>
          </a:prstGeom>
          <a:noFill/>
          <a:ln w="9525">
            <a:noFill/>
            <a:miter lim="800000"/>
            <a:headEnd/>
            <a:tailEnd/>
          </a:ln>
          <a:effectLst/>
        </p:spPr>
        <p:txBody>
          <a:bodyPr vert="horz" wrap="square" lIns="87980" tIns="43990" rIns="87980" bIns="43990" numCol="1" anchor="t" anchorCtr="0" compatLnSpc="1">
            <a:prstTxWarp prst="textNoShape">
              <a:avLst/>
            </a:prstTxWarp>
          </a:bodyPr>
          <a:lstStyle>
            <a:lvl1pPr algn="r">
              <a:defRPr sz="1100"/>
            </a:lvl1pPr>
          </a:lstStyle>
          <a:p>
            <a:pPr>
              <a:defRPr/>
            </a:pPr>
            <a:endParaRPr lang="en-US"/>
          </a:p>
        </p:txBody>
      </p:sp>
      <p:sp>
        <p:nvSpPr>
          <p:cNvPr id="49156" name="Rectangle 4"/>
          <p:cNvSpPr>
            <a:spLocks noGrp="1" noChangeArrowheads="1"/>
          </p:cNvSpPr>
          <p:nvPr>
            <p:ph type="ftr" sz="quarter" idx="2"/>
          </p:nvPr>
        </p:nvSpPr>
        <p:spPr bwMode="auto">
          <a:xfrm>
            <a:off x="12" y="8830665"/>
            <a:ext cx="3038144" cy="464205"/>
          </a:xfrm>
          <a:prstGeom prst="rect">
            <a:avLst/>
          </a:prstGeom>
          <a:noFill/>
          <a:ln w="9525">
            <a:noFill/>
            <a:miter lim="800000"/>
            <a:headEnd/>
            <a:tailEnd/>
          </a:ln>
          <a:effectLst/>
        </p:spPr>
        <p:txBody>
          <a:bodyPr vert="horz" wrap="square" lIns="87980" tIns="43990" rIns="87980" bIns="43990" numCol="1" anchor="b" anchorCtr="0" compatLnSpc="1">
            <a:prstTxWarp prst="textNoShape">
              <a:avLst/>
            </a:prstTxWarp>
          </a:bodyPr>
          <a:lstStyle>
            <a:lvl1pPr>
              <a:defRPr sz="1100"/>
            </a:lvl1pPr>
          </a:lstStyle>
          <a:p>
            <a:pPr>
              <a:defRPr/>
            </a:pPr>
            <a:endParaRPr lang="en-US"/>
          </a:p>
        </p:txBody>
      </p:sp>
      <p:sp>
        <p:nvSpPr>
          <p:cNvPr id="49157" name="Rectangle 5"/>
          <p:cNvSpPr>
            <a:spLocks noGrp="1" noChangeArrowheads="1"/>
          </p:cNvSpPr>
          <p:nvPr>
            <p:ph type="sldNum" sz="quarter" idx="3"/>
          </p:nvPr>
        </p:nvSpPr>
        <p:spPr bwMode="auto">
          <a:xfrm>
            <a:off x="3274618" y="8598562"/>
            <a:ext cx="3038144" cy="464205"/>
          </a:xfrm>
          <a:prstGeom prst="rect">
            <a:avLst/>
          </a:prstGeom>
          <a:noFill/>
          <a:ln w="9525">
            <a:noFill/>
            <a:miter lim="800000"/>
            <a:headEnd/>
            <a:tailEnd/>
          </a:ln>
          <a:effectLst/>
        </p:spPr>
        <p:txBody>
          <a:bodyPr vert="horz" wrap="square" lIns="87980" tIns="43990" rIns="87980" bIns="43990" numCol="1" anchor="b" anchorCtr="0" compatLnSpc="1">
            <a:prstTxWarp prst="textNoShape">
              <a:avLst/>
            </a:prstTxWarp>
          </a:bodyPr>
          <a:lstStyle>
            <a:lvl1pPr algn="r">
              <a:defRPr sz="1100"/>
            </a:lvl1pPr>
          </a:lstStyle>
          <a:p>
            <a:pPr>
              <a:defRPr/>
            </a:pPr>
            <a:fld id="{09840E64-5A21-4E81-B36C-39B07C8F4630}" type="slidenum">
              <a:rPr lang="en-US"/>
              <a:pPr>
                <a:defRPr/>
              </a:pPr>
              <a:t>‹#›</a:t>
            </a:fld>
            <a:endParaRPr lang="en-US"/>
          </a:p>
        </p:txBody>
      </p:sp>
    </p:spTree>
    <p:extLst>
      <p:ext uri="{BB962C8B-B14F-4D97-AF65-F5344CB8AC3E}">
        <p14:creationId xmlns:p14="http://schemas.microsoft.com/office/powerpoint/2010/main" val="952979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12" y="9"/>
            <a:ext cx="3038144" cy="464205"/>
          </a:xfrm>
          <a:prstGeom prst="rect">
            <a:avLst/>
          </a:prstGeom>
          <a:noFill/>
          <a:ln w="9525">
            <a:noFill/>
            <a:miter lim="800000"/>
            <a:headEnd/>
            <a:tailEnd/>
          </a:ln>
          <a:effectLst/>
        </p:spPr>
        <p:txBody>
          <a:bodyPr vert="horz" wrap="square" lIns="93005" tIns="46503" rIns="93005" bIns="46503" numCol="1" anchor="t" anchorCtr="0" compatLnSpc="1">
            <a:prstTxWarp prst="textNoShape">
              <a:avLst/>
            </a:prstTxWarp>
          </a:bodyPr>
          <a:lstStyle>
            <a:lvl1pPr defTabSz="930215">
              <a:defRPr sz="1200"/>
            </a:lvl1pPr>
          </a:lstStyle>
          <a:p>
            <a:pPr>
              <a:defRPr/>
            </a:pPr>
            <a:endParaRPr lang="en-US"/>
          </a:p>
        </p:txBody>
      </p:sp>
      <p:sp>
        <p:nvSpPr>
          <p:cNvPr id="39939" name="Rectangle 3"/>
          <p:cNvSpPr>
            <a:spLocks noGrp="1" noChangeArrowheads="1"/>
          </p:cNvSpPr>
          <p:nvPr>
            <p:ph type="dt" idx="1"/>
          </p:nvPr>
        </p:nvSpPr>
        <p:spPr bwMode="auto">
          <a:xfrm>
            <a:off x="3970746" y="9"/>
            <a:ext cx="3038144" cy="464205"/>
          </a:xfrm>
          <a:prstGeom prst="rect">
            <a:avLst/>
          </a:prstGeom>
          <a:noFill/>
          <a:ln w="9525">
            <a:noFill/>
            <a:miter lim="800000"/>
            <a:headEnd/>
            <a:tailEnd/>
          </a:ln>
          <a:effectLst/>
        </p:spPr>
        <p:txBody>
          <a:bodyPr vert="horz" wrap="square" lIns="93005" tIns="46503" rIns="93005" bIns="46503" numCol="1" anchor="t" anchorCtr="0" compatLnSpc="1">
            <a:prstTxWarp prst="textNoShape">
              <a:avLst/>
            </a:prstTxWarp>
          </a:bodyPr>
          <a:lstStyle>
            <a:lvl1pPr algn="r" defTabSz="930215">
              <a:defRPr sz="1200"/>
            </a:lvl1pPr>
          </a:lstStyle>
          <a:p>
            <a:pPr>
              <a:defRPr/>
            </a:pPr>
            <a:endParaRPr lang="en-US"/>
          </a:p>
        </p:txBody>
      </p:sp>
      <p:sp>
        <p:nvSpPr>
          <p:cNvPr id="40964" name="Rectangle 4"/>
          <p:cNvSpPr>
            <a:spLocks noGrp="1" noRot="1" noChangeAspect="1" noChangeArrowheads="1" noTextEdit="1"/>
          </p:cNvSpPr>
          <p:nvPr>
            <p:ph type="sldImg" idx="2"/>
          </p:nvPr>
        </p:nvSpPr>
        <p:spPr bwMode="auto">
          <a:xfrm>
            <a:off x="1089025" y="696913"/>
            <a:ext cx="4832350" cy="3484562"/>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701350" y="4416115"/>
            <a:ext cx="5607713" cy="4182457"/>
          </a:xfrm>
          <a:prstGeom prst="rect">
            <a:avLst/>
          </a:prstGeom>
          <a:noFill/>
          <a:ln w="9525">
            <a:noFill/>
            <a:miter lim="800000"/>
            <a:headEnd/>
            <a:tailEnd/>
          </a:ln>
          <a:effectLst/>
        </p:spPr>
        <p:txBody>
          <a:bodyPr vert="horz" wrap="square" lIns="93005" tIns="46503" rIns="93005" bIns="4650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12" y="8830665"/>
            <a:ext cx="3038144" cy="464205"/>
          </a:xfrm>
          <a:prstGeom prst="rect">
            <a:avLst/>
          </a:prstGeom>
          <a:noFill/>
          <a:ln w="9525">
            <a:noFill/>
            <a:miter lim="800000"/>
            <a:headEnd/>
            <a:tailEnd/>
          </a:ln>
          <a:effectLst/>
        </p:spPr>
        <p:txBody>
          <a:bodyPr vert="horz" wrap="square" lIns="93005" tIns="46503" rIns="93005" bIns="46503" numCol="1" anchor="b" anchorCtr="0" compatLnSpc="1">
            <a:prstTxWarp prst="textNoShape">
              <a:avLst/>
            </a:prstTxWarp>
          </a:bodyPr>
          <a:lstStyle>
            <a:lvl1pPr defTabSz="930215">
              <a:defRPr sz="1200"/>
            </a:lvl1pPr>
          </a:lstStyle>
          <a:p>
            <a:pPr>
              <a:defRPr/>
            </a:pPr>
            <a:endParaRPr lang="en-US"/>
          </a:p>
        </p:txBody>
      </p:sp>
      <p:sp>
        <p:nvSpPr>
          <p:cNvPr id="39943" name="Rectangle 7"/>
          <p:cNvSpPr>
            <a:spLocks noGrp="1" noChangeArrowheads="1"/>
          </p:cNvSpPr>
          <p:nvPr>
            <p:ph type="sldNum" sz="quarter" idx="5"/>
          </p:nvPr>
        </p:nvSpPr>
        <p:spPr bwMode="auto">
          <a:xfrm>
            <a:off x="3970746" y="8830665"/>
            <a:ext cx="3038144" cy="464205"/>
          </a:xfrm>
          <a:prstGeom prst="rect">
            <a:avLst/>
          </a:prstGeom>
          <a:noFill/>
          <a:ln w="9525">
            <a:noFill/>
            <a:miter lim="800000"/>
            <a:headEnd/>
            <a:tailEnd/>
          </a:ln>
          <a:effectLst/>
        </p:spPr>
        <p:txBody>
          <a:bodyPr vert="horz" wrap="square" lIns="93005" tIns="46503" rIns="93005" bIns="46503" numCol="1" anchor="b" anchorCtr="0" compatLnSpc="1">
            <a:prstTxWarp prst="textNoShape">
              <a:avLst/>
            </a:prstTxWarp>
          </a:bodyPr>
          <a:lstStyle>
            <a:lvl1pPr algn="r" defTabSz="930215">
              <a:defRPr sz="1200"/>
            </a:lvl1pPr>
          </a:lstStyle>
          <a:p>
            <a:pPr>
              <a:defRPr/>
            </a:pPr>
            <a:fld id="{C455B295-EFEC-491B-8F5C-1F896F730C71}" type="slidenum">
              <a:rPr lang="en-US"/>
              <a:pPr>
                <a:defRPr/>
              </a:pPr>
              <a:t>‹#›</a:t>
            </a:fld>
            <a:endParaRPr lang="en-US"/>
          </a:p>
        </p:txBody>
      </p:sp>
    </p:spTree>
    <p:extLst>
      <p:ext uri="{BB962C8B-B14F-4D97-AF65-F5344CB8AC3E}">
        <p14:creationId xmlns:p14="http://schemas.microsoft.com/office/powerpoint/2010/main" val="6593197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28" kern="1200">
        <a:solidFill>
          <a:schemeClr val="tx1"/>
        </a:solidFill>
        <a:latin typeface="Arial" charset="0"/>
        <a:ea typeface="+mn-ea"/>
        <a:cs typeface="+mn-cs"/>
      </a:defRPr>
    </a:lvl1pPr>
    <a:lvl2pPr marL="467801" algn="l" rtl="0" eaLnBrk="0" fontAlgn="base" hangingPunct="0">
      <a:spcBef>
        <a:spcPct val="30000"/>
      </a:spcBef>
      <a:spcAft>
        <a:spcPct val="0"/>
      </a:spcAft>
      <a:defRPr sz="1228" kern="1200">
        <a:solidFill>
          <a:schemeClr val="tx1"/>
        </a:solidFill>
        <a:latin typeface="Arial" charset="0"/>
        <a:ea typeface="+mn-ea"/>
        <a:cs typeface="+mn-cs"/>
      </a:defRPr>
    </a:lvl2pPr>
    <a:lvl3pPr marL="935603" algn="l" rtl="0" eaLnBrk="0" fontAlgn="base" hangingPunct="0">
      <a:spcBef>
        <a:spcPct val="30000"/>
      </a:spcBef>
      <a:spcAft>
        <a:spcPct val="0"/>
      </a:spcAft>
      <a:defRPr sz="1228" kern="1200">
        <a:solidFill>
          <a:schemeClr val="tx1"/>
        </a:solidFill>
        <a:latin typeface="Arial" charset="0"/>
        <a:ea typeface="+mn-ea"/>
        <a:cs typeface="+mn-cs"/>
      </a:defRPr>
    </a:lvl3pPr>
    <a:lvl4pPr marL="1403404" algn="l" rtl="0" eaLnBrk="0" fontAlgn="base" hangingPunct="0">
      <a:spcBef>
        <a:spcPct val="30000"/>
      </a:spcBef>
      <a:spcAft>
        <a:spcPct val="0"/>
      </a:spcAft>
      <a:defRPr sz="1228" kern="1200">
        <a:solidFill>
          <a:schemeClr val="tx1"/>
        </a:solidFill>
        <a:latin typeface="Arial" charset="0"/>
        <a:ea typeface="+mn-ea"/>
        <a:cs typeface="+mn-cs"/>
      </a:defRPr>
    </a:lvl4pPr>
    <a:lvl5pPr marL="1871205" algn="l" rtl="0" eaLnBrk="0" fontAlgn="base" hangingPunct="0">
      <a:spcBef>
        <a:spcPct val="30000"/>
      </a:spcBef>
      <a:spcAft>
        <a:spcPct val="0"/>
      </a:spcAft>
      <a:defRPr sz="1228" kern="1200">
        <a:solidFill>
          <a:schemeClr val="tx1"/>
        </a:solidFill>
        <a:latin typeface="Arial" charset="0"/>
        <a:ea typeface="+mn-ea"/>
        <a:cs typeface="+mn-cs"/>
      </a:defRPr>
    </a:lvl5pPr>
    <a:lvl6pPr marL="2339006" algn="l" defTabSz="935603" rtl="0" eaLnBrk="1" latinLnBrk="0" hangingPunct="1">
      <a:defRPr sz="1228" kern="1200">
        <a:solidFill>
          <a:schemeClr val="tx1"/>
        </a:solidFill>
        <a:latin typeface="+mn-lt"/>
        <a:ea typeface="+mn-ea"/>
        <a:cs typeface="+mn-cs"/>
      </a:defRPr>
    </a:lvl6pPr>
    <a:lvl7pPr marL="2806808" algn="l" defTabSz="935603" rtl="0" eaLnBrk="1" latinLnBrk="0" hangingPunct="1">
      <a:defRPr sz="1228" kern="1200">
        <a:solidFill>
          <a:schemeClr val="tx1"/>
        </a:solidFill>
        <a:latin typeface="+mn-lt"/>
        <a:ea typeface="+mn-ea"/>
        <a:cs typeface="+mn-cs"/>
      </a:defRPr>
    </a:lvl7pPr>
    <a:lvl8pPr marL="3274610" algn="l" defTabSz="935603" rtl="0" eaLnBrk="1" latinLnBrk="0" hangingPunct="1">
      <a:defRPr sz="1228" kern="1200">
        <a:solidFill>
          <a:schemeClr val="tx1"/>
        </a:solidFill>
        <a:latin typeface="+mn-lt"/>
        <a:ea typeface="+mn-ea"/>
        <a:cs typeface="+mn-cs"/>
      </a:defRPr>
    </a:lvl8pPr>
    <a:lvl9pPr marL="3742411" algn="l" defTabSz="935603" rtl="0" eaLnBrk="1" latinLnBrk="0" hangingPunct="1">
      <a:defRPr sz="12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1</a:t>
            </a:fld>
            <a:endParaRPr lang="en-US"/>
          </a:p>
        </p:txBody>
      </p:sp>
    </p:spTree>
    <p:extLst>
      <p:ext uri="{BB962C8B-B14F-4D97-AF65-F5344CB8AC3E}">
        <p14:creationId xmlns:p14="http://schemas.microsoft.com/office/powerpoint/2010/main" val="160105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7763" y="714375"/>
            <a:ext cx="4957762" cy="35750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455B295-EFEC-491B-8F5C-1F896F730C71}" type="slidenum">
              <a:rPr lang="en-US" smtClean="0"/>
              <a:pPr>
                <a:defRPr/>
              </a:pPr>
              <a:t>2</a:t>
            </a:fld>
            <a:endParaRPr lang="en-US"/>
          </a:p>
        </p:txBody>
      </p:sp>
    </p:spTree>
    <p:extLst>
      <p:ext uri="{BB962C8B-B14F-4D97-AF65-F5344CB8AC3E}">
        <p14:creationId xmlns:p14="http://schemas.microsoft.com/office/powerpoint/2010/main" val="2877536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100" dirty="0"/>
              <a:t>In terms of what we’re going to cover, I’d like to look at our current farmland market in the form of 3 big buckets…</a:t>
            </a:r>
          </a:p>
          <a:p>
            <a:pPr marL="228462" indent="-228462">
              <a:buAutoNum type="arabicParenR"/>
            </a:pPr>
            <a:r>
              <a:rPr lang="en-US" sz="1100" dirty="0"/>
              <a:t>a basic update of what is/has been happening in the market, </a:t>
            </a:r>
          </a:p>
          <a:p>
            <a:pPr marL="228462" indent="-228462">
              <a:buAutoNum type="arabicParenR"/>
            </a:pPr>
            <a:r>
              <a:rPr lang="en-US" sz="1100" dirty="0"/>
              <a:t>what is/has been driving the market, and what is different from a year ago,</a:t>
            </a:r>
          </a:p>
          <a:p>
            <a:pPr marL="228462" indent="-228462">
              <a:buAutoNum type="arabicParenR"/>
            </a:pPr>
            <a:r>
              <a:rPr lang="en-US" sz="1100" dirty="0"/>
              <a:t>what we see coming at us in 2025.</a:t>
            </a:r>
          </a:p>
          <a:p>
            <a:endParaRPr lang="en-US" sz="1100" dirty="0"/>
          </a:p>
          <a:p>
            <a:r>
              <a:rPr lang="en-US" sz="1100" dirty="0"/>
              <a:t>And then, towards the end of my comments, we can do some formal Q &amp; A.  I should also mention that if you have a question during my comments, please feel free to raise your hand and we will try to address any immediate questions you may have.</a:t>
            </a:r>
          </a:p>
          <a:p>
            <a:endParaRPr lang="en-US" sz="1100" dirty="0"/>
          </a:p>
          <a:p>
            <a:r>
              <a:rPr lang="en-US" sz="1100" dirty="0"/>
              <a:t>Sound ok?</a:t>
            </a:r>
          </a:p>
          <a:p>
            <a:endParaRPr lang="en-US" sz="1100" dirty="0"/>
          </a:p>
          <a:p>
            <a:r>
              <a:rPr lang="en-US" sz="1100" dirty="0"/>
              <a:t>Before we jump in, can I get a show of hands for…</a:t>
            </a:r>
          </a:p>
          <a:p>
            <a:r>
              <a:rPr lang="en-US" sz="1100" dirty="0"/>
              <a:t>Who here is an active farmer today? </a:t>
            </a:r>
          </a:p>
          <a:p>
            <a:r>
              <a:rPr lang="en-US" sz="1100" dirty="0"/>
              <a:t>How many of you have bought or otherwise acquired a farm in the past 3 years? 10 years? </a:t>
            </a:r>
          </a:p>
          <a:p>
            <a:r>
              <a:rPr lang="en-US" sz="1100" dirty="0"/>
              <a:t>How many of you </a:t>
            </a:r>
            <a:r>
              <a:rPr lang="en-US" sz="1100" i="1" dirty="0"/>
              <a:t>wished </a:t>
            </a:r>
            <a:r>
              <a:rPr lang="en-US" sz="1100" dirty="0"/>
              <a:t>you had bought more land 10 years ago? </a:t>
            </a:r>
            <a:r>
              <a:rPr lang="en-US" sz="1100" dirty="0">
                <a:sym typeface="Wingdings" panose="05000000000000000000" pitchFamily="2" charset="2"/>
              </a:rPr>
              <a:t></a:t>
            </a:r>
            <a:endParaRPr lang="en-US" sz="1100" dirty="0"/>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3</a:t>
            </a:fld>
            <a:endParaRPr lang="en-US"/>
          </a:p>
        </p:txBody>
      </p:sp>
    </p:spTree>
    <p:extLst>
      <p:ext uri="{BB962C8B-B14F-4D97-AF65-F5344CB8AC3E}">
        <p14:creationId xmlns:p14="http://schemas.microsoft.com/office/powerpoint/2010/main" val="12536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you’ve heard me talk before, you know I’m a guy who uses pictures to describe market conditions. </a:t>
            </a:r>
          </a:p>
          <a:p>
            <a:endParaRPr lang="en-US" dirty="0"/>
          </a:p>
          <a:p>
            <a:r>
              <a:rPr lang="en-US" dirty="0"/>
              <a:t>So, as I prepared for this seminar series, I thought a tug-of-war picture might be the best description of what we have going on right now. Because we have market influences that are all pulling on each other.</a:t>
            </a:r>
          </a:p>
          <a:p>
            <a:endParaRPr lang="en-US" dirty="0"/>
          </a:p>
          <a:p>
            <a:r>
              <a:rPr lang="en-US" dirty="0"/>
              <a:t>This is a different story to tell from 2020 – early 2024 when everything seemed to be going great in one direction. </a:t>
            </a:r>
          </a:p>
          <a:p>
            <a:endParaRPr lang="en-US" dirty="0"/>
          </a:p>
          <a:p>
            <a:r>
              <a:rPr lang="en-US" dirty="0"/>
              <a:t>The story has been different for the past year – not all good and not all bad. </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a:t>
            </a:fld>
            <a:endParaRPr lang="en-US"/>
          </a:p>
        </p:txBody>
      </p:sp>
    </p:spTree>
    <p:extLst>
      <p:ext uri="{BB962C8B-B14F-4D97-AF65-F5344CB8AC3E}">
        <p14:creationId xmlns:p14="http://schemas.microsoft.com/office/powerpoint/2010/main" val="254491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start our discussion today by making sure everyone knows where the land market currently stands…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a:t>
            </a:fld>
            <a:endParaRPr lang="en-US"/>
          </a:p>
        </p:txBody>
      </p:sp>
    </p:spTree>
    <p:extLst>
      <p:ext uri="{BB962C8B-B14F-4D97-AF65-F5344CB8AC3E}">
        <p14:creationId xmlns:p14="http://schemas.microsoft.com/office/powerpoint/2010/main" val="3422535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dirty="0"/>
              <a:t>This is a land values map from USDA that is published every fall. It shows average cropland values for each state.  Wherever you see darker blue is where you will find the highest average land values.</a:t>
            </a:r>
          </a:p>
          <a:p>
            <a:endParaRPr lang="en-US" dirty="0"/>
          </a:p>
          <a:p>
            <a:r>
              <a:rPr lang="en-US" dirty="0"/>
              <a:t>In the Midwest, it’s Iowa and Illinois…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6</a:t>
            </a:fld>
            <a:endParaRPr lang="en-US"/>
          </a:p>
        </p:txBody>
      </p:sp>
    </p:spTree>
    <p:extLst>
      <p:ext uri="{BB962C8B-B14F-4D97-AF65-F5344CB8AC3E}">
        <p14:creationId xmlns:p14="http://schemas.microsoft.com/office/powerpoint/2010/main" val="636355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dirty="0"/>
              <a:t>This next slide of USDA data gives us an intermediate term understanding of just how dramatically land values appreciated beginning in 2020 and running through the end of 2024. This does not include income returns… just average price appreciation.</a:t>
            </a:r>
          </a:p>
          <a:p>
            <a:endParaRPr lang="en-US" dirty="0"/>
          </a:p>
          <a:p>
            <a:r>
              <a:rPr lang="en-US" dirty="0"/>
              <a:t>31% in Illinois… 32% in Indiana… 40ish% in Iowa… 40ish% in Minnesota… nearly 57% in Nebraska</a:t>
            </a:r>
          </a:p>
          <a:p>
            <a:endParaRPr lang="en-US" dirty="0"/>
          </a:p>
          <a:p>
            <a:r>
              <a:rPr lang="en-US" dirty="0"/>
              <a:t>Impressive, considering the income component of total return is not included in these figures.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7</a:t>
            </a:fld>
            <a:endParaRPr lang="en-US"/>
          </a:p>
        </p:txBody>
      </p:sp>
    </p:spTree>
    <p:extLst>
      <p:ext uri="{BB962C8B-B14F-4D97-AF65-F5344CB8AC3E}">
        <p14:creationId xmlns:p14="http://schemas.microsoft.com/office/powerpoint/2010/main" val="49791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dirty="0"/>
              <a:t>This next slide is a compiled chart and map from the 4 core Federal Reserve Banks across the breadbasket of our country.  And compared to actual numbers, this chart gives us a great indication of the current trend or direction of the market over the past 10 years.</a:t>
            </a:r>
          </a:p>
          <a:p>
            <a:endParaRPr lang="en-US" dirty="0"/>
          </a:p>
          <a:p>
            <a:r>
              <a:rPr lang="en-US" dirty="0"/>
              <a:t>This does not say anything about value… it just describes the direction and rate of change in the land market, based on a 4-quarter trailing average change in land values.</a:t>
            </a:r>
          </a:p>
          <a:p>
            <a:endParaRPr lang="en-US" dirty="0"/>
          </a:p>
          <a:p>
            <a:r>
              <a:rPr lang="en-US" dirty="0"/>
              <a:t>Land values for the Chicago, Kansas City, and Minneapolis districts are following a similar overall pattern, on a year-over-year view, with a general leveling out and deceleration from land value increases in recent years.  The Dallas district has shown a little more volatility.</a:t>
            </a:r>
          </a:p>
          <a:p>
            <a:endParaRPr lang="en-US" dirty="0"/>
          </a:p>
          <a:p>
            <a:r>
              <a:rPr lang="en-US" dirty="0"/>
              <a:t>But the key takeaway here is that the land market has flattened, more or less, over the past year… whereas a couple years back things were up-up-and-away.</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8</a:t>
            </a:fld>
            <a:endParaRPr lang="en-US"/>
          </a:p>
        </p:txBody>
      </p:sp>
    </p:spTree>
    <p:extLst>
      <p:ext uri="{BB962C8B-B14F-4D97-AF65-F5344CB8AC3E}">
        <p14:creationId xmlns:p14="http://schemas.microsoft.com/office/powerpoint/2010/main" val="896952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dirty="0"/>
              <a:t>And that flattening has now shown up in sales and survey data.</a:t>
            </a:r>
          </a:p>
          <a:p>
            <a:endParaRPr lang="en-US" dirty="0"/>
          </a:p>
          <a:p>
            <a:r>
              <a:rPr lang="en-US" dirty="0"/>
              <a:t>And if we zoom in a little more on the upper-Midwest with the most recent quarterly readings, this May 2025 report from the Chicago Fed shows how the price appreciation from recent years has flattened in total, particularly for the “I” States, which is what we’re most focused on here.</a:t>
            </a:r>
          </a:p>
          <a:p>
            <a:endParaRPr lang="en-US" dirty="0"/>
          </a:p>
          <a:p>
            <a:r>
              <a:rPr lang="en-US" dirty="0"/>
              <a:t>But, it’s not exactly been a straight line.  Q1 here in 2025 has shown strength, which essentially backfilled some land value slippage that occurred in the 2</a:t>
            </a:r>
            <a:r>
              <a:rPr lang="en-US" baseline="30000" dirty="0"/>
              <a:t>nd</a:t>
            </a:r>
            <a:r>
              <a:rPr lang="en-US" dirty="0"/>
              <a:t> half of 2024… to now mostly leave us a </a:t>
            </a:r>
            <a:r>
              <a:rPr lang="en-US" b="1" dirty="0"/>
              <a:t>flat market year-over-year</a:t>
            </a:r>
            <a:r>
              <a:rPr lang="en-US" dirty="0"/>
              <a:t>. </a:t>
            </a:r>
          </a:p>
          <a:p>
            <a:endParaRPr lang="en-US" dirty="0"/>
          </a:p>
          <a:p>
            <a:r>
              <a:rPr lang="en-US" dirty="0"/>
              <a:t>Wisconsin has showed a little more ongoing resilience comparatively speaking over the past year… and we will talk about why here in a few minutes.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9</a:t>
            </a:fld>
            <a:endParaRPr lang="en-US"/>
          </a:p>
        </p:txBody>
      </p:sp>
    </p:spTree>
    <p:extLst>
      <p:ext uri="{BB962C8B-B14F-4D97-AF65-F5344CB8AC3E}">
        <p14:creationId xmlns:p14="http://schemas.microsoft.com/office/powerpoint/2010/main" val="427605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533400"/>
            <a:ext cx="5076825" cy="3659188"/>
          </a:xfrm>
        </p:spPr>
      </p:sp>
      <p:sp>
        <p:nvSpPr>
          <p:cNvPr id="3" name="Notes Placeholder 2"/>
          <p:cNvSpPr>
            <a:spLocks noGrp="1"/>
          </p:cNvSpPr>
          <p:nvPr>
            <p:ph type="body" idx="1"/>
          </p:nvPr>
        </p:nvSpPr>
        <p:spPr/>
        <p:txBody>
          <a:bodyPr/>
          <a:lstStyle/>
          <a:p>
            <a:r>
              <a:rPr lang="en-US" sz="1200" dirty="0"/>
              <a:t>Getting state specific… the Realtors Land Institute in Iowa publishes a survey of brokers and auctioneers every 6 months… in March and September each year. This report generally affirms what the Chicago Fed report shows, although on slightly different survey timing.</a:t>
            </a:r>
          </a:p>
          <a:p>
            <a:endParaRPr lang="en-US" sz="1200" dirty="0"/>
          </a:p>
          <a:p>
            <a:r>
              <a:rPr lang="en-US" sz="1200" dirty="0"/>
              <a:t>Looking back and through all the data, it seems mid-late 2024 were when we saw the most weakness in the Iowa land market, before then firming right around the end of the year and in early 2025.  </a:t>
            </a:r>
          </a:p>
          <a:p>
            <a:endParaRPr lang="en-US" sz="1200" dirty="0"/>
          </a:p>
          <a:p>
            <a:r>
              <a:rPr lang="en-US" sz="1200" dirty="0"/>
              <a:t>Again, on different survey timing, the ISU Extension land values survey affirms much of this swoon in mid-late 2024.</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10</a:t>
            </a:fld>
            <a:endParaRPr lang="en-US"/>
          </a:p>
        </p:txBody>
      </p:sp>
    </p:spTree>
    <p:extLst>
      <p:ext uri="{BB962C8B-B14F-4D97-AF65-F5344CB8AC3E}">
        <p14:creationId xmlns:p14="http://schemas.microsoft.com/office/powerpoint/2010/main" val="2659212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This is another chart that is very helpful for visualizing the past 5 years in the Iowa market, specifically. </a:t>
            </a:r>
          </a:p>
          <a:p>
            <a:endParaRPr lang="en-US" sz="1200" dirty="0"/>
          </a:p>
          <a:p>
            <a:r>
              <a:rPr lang="en-US" sz="1200" dirty="0"/>
              <a:t>While the exact numbers would be different, most surrounding states would follow a similar pattern of market movement.</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11</a:t>
            </a:fld>
            <a:endParaRPr lang="en-US"/>
          </a:p>
        </p:txBody>
      </p:sp>
    </p:spTree>
    <p:extLst>
      <p:ext uri="{BB962C8B-B14F-4D97-AF65-F5344CB8AC3E}">
        <p14:creationId xmlns:p14="http://schemas.microsoft.com/office/powerpoint/2010/main" val="2027151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31BE-D710-B111-9F14-00A1B8C01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8469C-26FE-07D7-050F-56C06B56D497}"/>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450CEE7C-7258-95FB-B5D1-C8B5FC301EE6}"/>
              </a:ext>
            </a:extLst>
          </p:cNvPr>
          <p:cNvSpPr>
            <a:spLocks noGrp="1"/>
          </p:cNvSpPr>
          <p:nvPr>
            <p:ph type="body" idx="1"/>
          </p:nvPr>
        </p:nvSpPr>
        <p:spPr/>
        <p:txBody>
          <a:bodyPr/>
          <a:lstStyle/>
          <a:p>
            <a:r>
              <a:rPr lang="en-US" sz="1200" dirty="0"/>
              <a:t>Let’s go east of the Mississippi…</a:t>
            </a:r>
          </a:p>
          <a:p>
            <a:endParaRPr lang="en-US" sz="1200" dirty="0"/>
          </a:p>
          <a:p>
            <a:r>
              <a:rPr lang="en-US" sz="1200" dirty="0"/>
              <a:t>What I’m showing you here for Illinois is a chart with survey results from the Spring 2025 Illinois Society report, which is really the only complete data-driven update that the Illinois Society provides annually. There is normally a mid-summer update that is announced to report of Q1 &amp; Q2 sales performance, but we don’t have that data yet.</a:t>
            </a:r>
          </a:p>
          <a:p>
            <a:endParaRPr lang="en-US" sz="1200" dirty="0"/>
          </a:p>
          <a:p>
            <a:r>
              <a:rPr lang="en-US" sz="1200" dirty="0"/>
              <a:t>This dataset shows a softening in the Illinois market year-over-year… and in digging into the data itself, you’d find the most pronounced % drop in the top end tillable land </a:t>
            </a:r>
            <a:r>
              <a:rPr lang="en-US" sz="1200" u="sng" dirty="0"/>
              <a:t>and</a:t>
            </a:r>
            <a:r>
              <a:rPr lang="en-US" sz="1200" dirty="0"/>
              <a:t> in transitional land in Illinois. The data itself ranges from 3 to 8% weaker year-over-year, depending on the region you are in.</a:t>
            </a:r>
          </a:p>
        </p:txBody>
      </p:sp>
      <p:sp>
        <p:nvSpPr>
          <p:cNvPr id="4" name="Slide Number Placeholder 3">
            <a:extLst>
              <a:ext uri="{FF2B5EF4-FFF2-40B4-BE49-F238E27FC236}">
                <a16:creationId xmlns:a16="http://schemas.microsoft.com/office/drawing/2014/main" id="{14F53922-9A0D-D7DA-CD18-02BA50426D99}"/>
              </a:ext>
            </a:extLst>
          </p:cNvPr>
          <p:cNvSpPr>
            <a:spLocks noGrp="1"/>
          </p:cNvSpPr>
          <p:nvPr>
            <p:ph type="sldNum" sz="quarter" idx="5"/>
          </p:nvPr>
        </p:nvSpPr>
        <p:spPr/>
        <p:txBody>
          <a:bodyPr/>
          <a:lstStyle/>
          <a:p>
            <a:pPr>
              <a:defRPr/>
            </a:pPr>
            <a:fld id="{C455B295-EFEC-491B-8F5C-1F896F730C71}" type="slidenum">
              <a:rPr lang="en-US" smtClean="0"/>
              <a:pPr>
                <a:defRPr/>
              </a:pPr>
              <a:t>12</a:t>
            </a:fld>
            <a:endParaRPr lang="en-US"/>
          </a:p>
        </p:txBody>
      </p:sp>
    </p:spTree>
    <p:extLst>
      <p:ext uri="{BB962C8B-B14F-4D97-AF65-F5344CB8AC3E}">
        <p14:creationId xmlns:p14="http://schemas.microsoft.com/office/powerpoint/2010/main" val="2679895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Let’s fly out west to Nebraska… results in Nebraska are mostly lower by a few % across each region.  However, row-crop land was even weaker than is reflected here, because grazing land and pasture is factored into the averages, and livestock-related land was actually stronger year-over-year.</a:t>
            </a:r>
          </a:p>
          <a:p>
            <a:endParaRPr lang="en-US" sz="1200" dirty="0"/>
          </a:p>
          <a:p>
            <a:r>
              <a:rPr lang="en-US" sz="1200" dirty="0"/>
              <a:t>So, there has emerged a divergence between the livestock and row-crop grains sector. We will talk a little more about that in a bit.</a:t>
            </a:r>
          </a:p>
          <a:p>
            <a:endParaRPr lang="en-US" sz="1200" dirty="0"/>
          </a:p>
          <a:p>
            <a:r>
              <a:rPr lang="en-US" sz="1200" dirty="0"/>
              <a:t>Remember… these surveys don’t show you the value of your farm… rather, they simply reflect a direction of the market in each state.</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13</a:t>
            </a:fld>
            <a:endParaRPr lang="en-US"/>
          </a:p>
        </p:txBody>
      </p:sp>
    </p:spTree>
    <p:extLst>
      <p:ext uri="{BB962C8B-B14F-4D97-AF65-F5344CB8AC3E}">
        <p14:creationId xmlns:p14="http://schemas.microsoft.com/office/powerpoint/2010/main" val="190416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Up in Minnesota, the story is similar. In early 2025, the Minnesota Chapter of Professional Farm Managers and Rural Appraisers reported year-over-year weakness in the southern region of the State, where row-crops influence the land market most heavily. Clearly a slowdown from a couple years ago when land values in these same regions commonly appreciated at +20% year-over-year. </a:t>
            </a:r>
          </a:p>
          <a:p>
            <a:endParaRPr lang="en-US" sz="1200" dirty="0"/>
          </a:p>
          <a:p>
            <a:r>
              <a:rPr lang="en-US" sz="1200" dirty="0"/>
              <a:t>And I also want to note… in those areas of southern Minnesota that were flooded out in 2024 and raised 150-bushel corn and 45-bushel soybeans last summer, the land value numbers can look even weaker.  So, remember that values and local strength or weakness are also very dependent on local conditions.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14</a:t>
            </a:fld>
            <a:endParaRPr lang="en-US"/>
          </a:p>
        </p:txBody>
      </p:sp>
    </p:spTree>
    <p:extLst>
      <p:ext uri="{BB962C8B-B14F-4D97-AF65-F5344CB8AC3E}">
        <p14:creationId xmlns:p14="http://schemas.microsoft.com/office/powerpoint/2010/main" val="1136836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that’s a really quick flyover of where our land markets here in mid-2025.</a:t>
            </a:r>
          </a:p>
          <a:p>
            <a:endParaRPr lang="en-US" dirty="0"/>
          </a:p>
          <a:p>
            <a:r>
              <a:rPr lang="en-US" dirty="0"/>
              <a:t>As we look ahead, let’s spend some time talking about those factors we believe are most heavily influencing our current market…</a:t>
            </a:r>
          </a:p>
          <a:p>
            <a:endParaRPr lang="en-US" dirty="0"/>
          </a:p>
          <a:p>
            <a:r>
              <a:rPr lang="en-US" dirty="0"/>
              <a:t>==</a:t>
            </a:r>
          </a:p>
          <a:p>
            <a:endParaRPr lang="en-US" dirty="0"/>
          </a:p>
          <a:p>
            <a:r>
              <a:rPr lang="en-US" dirty="0"/>
              <a:t>Now, the first and most important factor that drives Midwestern farmland values is the revenue generated by our farms, and the underlying price of corn and soybeans.  Intuitively, I think we all understand that.</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15</a:t>
            </a:fld>
            <a:endParaRPr lang="en-US"/>
          </a:p>
        </p:txBody>
      </p:sp>
    </p:spTree>
    <p:extLst>
      <p:ext uri="{BB962C8B-B14F-4D97-AF65-F5344CB8AC3E}">
        <p14:creationId xmlns:p14="http://schemas.microsoft.com/office/powerpoint/2010/main" val="1440461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F1E4E-A716-26A8-1CE5-8F754DDCCC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0773D-6868-A9F6-0BB7-254CFE59BEE0}"/>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AE82D28F-9BF2-AA78-5BAC-81F5124FF854}"/>
              </a:ext>
            </a:extLst>
          </p:cNvPr>
          <p:cNvSpPr>
            <a:spLocks noGrp="1"/>
          </p:cNvSpPr>
          <p:nvPr>
            <p:ph type="body" idx="1"/>
          </p:nvPr>
        </p:nvSpPr>
        <p:spPr/>
        <p:txBody>
          <a:bodyPr/>
          <a:lstStyle/>
          <a:p>
            <a:r>
              <a:rPr lang="en-US" sz="1100" dirty="0"/>
              <a:t>USDA publishes Net Farm Income reports 3x each year, and this forecast chart shows more income being earned in 2025 than in 2024. </a:t>
            </a:r>
          </a:p>
          <a:p>
            <a:endParaRPr lang="en-US" sz="1100" dirty="0"/>
          </a:p>
          <a:p>
            <a:r>
              <a:rPr lang="en-US" sz="1100" dirty="0"/>
              <a:t>Does that surprise anyone?</a:t>
            </a:r>
          </a:p>
          <a:p>
            <a:endParaRPr lang="en-US" sz="1100" dirty="0"/>
          </a:p>
          <a:p>
            <a:r>
              <a:rPr lang="en-US" sz="1100" dirty="0"/>
              <a:t>For the next few minutes, I want to spend a little time talking about where the income on this chart is coming from…</a:t>
            </a:r>
          </a:p>
          <a:p>
            <a:endParaRPr lang="en-US" sz="1100" dirty="0"/>
          </a:p>
          <a:p>
            <a:r>
              <a:rPr lang="en-US" sz="1100" dirty="0"/>
              <a:t>And what you will soon learn is that not all of this income is coming directly from farm activities.  We will talk more about what I mean by this in a few minutes.</a:t>
            </a:r>
          </a:p>
        </p:txBody>
      </p:sp>
      <p:sp>
        <p:nvSpPr>
          <p:cNvPr id="4" name="Slide Number Placeholder 3">
            <a:extLst>
              <a:ext uri="{FF2B5EF4-FFF2-40B4-BE49-F238E27FC236}">
                <a16:creationId xmlns:a16="http://schemas.microsoft.com/office/drawing/2014/main" id="{A0F16A3F-9551-DF3D-D8CD-DE8B7E988E30}"/>
              </a:ext>
            </a:extLst>
          </p:cNvPr>
          <p:cNvSpPr>
            <a:spLocks noGrp="1"/>
          </p:cNvSpPr>
          <p:nvPr>
            <p:ph type="sldNum" sz="quarter" idx="5"/>
          </p:nvPr>
        </p:nvSpPr>
        <p:spPr/>
        <p:txBody>
          <a:bodyPr/>
          <a:lstStyle/>
          <a:p>
            <a:pPr>
              <a:defRPr/>
            </a:pPr>
            <a:fld id="{C455B295-EFEC-491B-8F5C-1F896F730C71}" type="slidenum">
              <a:rPr lang="en-US" smtClean="0"/>
              <a:pPr>
                <a:defRPr/>
              </a:pPr>
              <a:t>16</a:t>
            </a:fld>
            <a:endParaRPr lang="en-US"/>
          </a:p>
        </p:txBody>
      </p:sp>
    </p:spTree>
    <p:extLst>
      <p:ext uri="{BB962C8B-B14F-4D97-AF65-F5344CB8AC3E}">
        <p14:creationId xmlns:p14="http://schemas.microsoft.com/office/powerpoint/2010/main" val="3428052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37EE6-47E2-F5AA-1DA1-4E1B86820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726C40-507C-6DA2-D4DF-BA4560199C95}"/>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9C29631F-81D5-4153-92EC-2B694B58ADC1}"/>
              </a:ext>
            </a:extLst>
          </p:cNvPr>
          <p:cNvSpPr>
            <a:spLocks noGrp="1"/>
          </p:cNvSpPr>
          <p:nvPr>
            <p:ph type="body" idx="1"/>
          </p:nvPr>
        </p:nvSpPr>
        <p:spPr/>
        <p:txBody>
          <a:bodyPr/>
          <a:lstStyle/>
          <a:p>
            <a:r>
              <a:rPr lang="en-US" sz="1100" dirty="0"/>
              <a:t>Here’s the farm-related income and revenue story from 2024 on a sector-by-sector basis.</a:t>
            </a:r>
          </a:p>
          <a:p>
            <a:endParaRPr lang="en-US" sz="1100" dirty="0"/>
          </a:p>
          <a:p>
            <a:r>
              <a:rPr lang="en-US" sz="1100" dirty="0"/>
              <a:t>This chart pretty clearly shows a divergence in profitability between row-crop agriculture and livestock agriculture in 2024.</a:t>
            </a:r>
          </a:p>
          <a:p>
            <a:endParaRPr lang="en-US" sz="1100" dirty="0"/>
          </a:p>
          <a:p>
            <a:r>
              <a:rPr lang="en-US" sz="1100" dirty="0"/>
              <a:t>And for most of us in the room who are most focused on row-crop or grain-driven agriculture, this income squeeze in 2024 is generally why we saw a slight squeeze on land values in late 2024… because row-crop farming was not very profitable last year.</a:t>
            </a:r>
          </a:p>
          <a:p>
            <a:endParaRPr lang="en-US" sz="1100" dirty="0"/>
          </a:p>
          <a:p>
            <a:r>
              <a:rPr lang="en-US" sz="1100" dirty="0"/>
              <a:t>But good on our livestock focused brethren!  The livestock folks have suffered through times of weak profitability many times before.  And if you ask any of our hog growers, they’d tell you things still aren’t good.  But dairy cattle, beef cattle, and the poultry sectors have been pretty good for a couple years now.  </a:t>
            </a:r>
          </a:p>
          <a:p>
            <a:endParaRPr lang="en-US" sz="1100" dirty="0"/>
          </a:p>
          <a:p>
            <a:r>
              <a:rPr lang="en-US" sz="1100" dirty="0"/>
              <a:t>This is why we saw that isolated land value strength up in Wisconsin (Chicago Fed Survey), and out west with pasture and grazing land in Nebraska (UNL Land Value Update).</a:t>
            </a:r>
          </a:p>
        </p:txBody>
      </p:sp>
      <p:sp>
        <p:nvSpPr>
          <p:cNvPr id="4" name="Slide Number Placeholder 3">
            <a:extLst>
              <a:ext uri="{FF2B5EF4-FFF2-40B4-BE49-F238E27FC236}">
                <a16:creationId xmlns:a16="http://schemas.microsoft.com/office/drawing/2014/main" id="{45C66429-52CE-81E3-6B55-E863DA6FD7B9}"/>
              </a:ext>
            </a:extLst>
          </p:cNvPr>
          <p:cNvSpPr>
            <a:spLocks noGrp="1"/>
          </p:cNvSpPr>
          <p:nvPr>
            <p:ph type="sldNum" sz="quarter" idx="5"/>
          </p:nvPr>
        </p:nvSpPr>
        <p:spPr/>
        <p:txBody>
          <a:bodyPr/>
          <a:lstStyle/>
          <a:p>
            <a:pPr>
              <a:defRPr/>
            </a:pPr>
            <a:fld id="{C455B295-EFEC-491B-8F5C-1F896F730C71}" type="slidenum">
              <a:rPr lang="en-US" smtClean="0"/>
              <a:pPr>
                <a:defRPr/>
              </a:pPr>
              <a:t>17</a:t>
            </a:fld>
            <a:endParaRPr lang="en-US"/>
          </a:p>
        </p:txBody>
      </p:sp>
    </p:spTree>
    <p:extLst>
      <p:ext uri="{BB962C8B-B14F-4D97-AF65-F5344CB8AC3E}">
        <p14:creationId xmlns:p14="http://schemas.microsoft.com/office/powerpoint/2010/main" val="1688588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E517E-D1D4-A582-1476-562277CD5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F0ADB-C6D2-FB9C-D2D4-2CE61B670EF2}"/>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A74B2E5C-AECB-28D4-C1F7-2DAE7A13ECFC}"/>
              </a:ext>
            </a:extLst>
          </p:cNvPr>
          <p:cNvSpPr>
            <a:spLocks noGrp="1"/>
          </p:cNvSpPr>
          <p:nvPr>
            <p:ph type="body" idx="1"/>
          </p:nvPr>
        </p:nvSpPr>
        <p:spPr/>
        <p:txBody>
          <a:bodyPr/>
          <a:lstStyle/>
          <a:p>
            <a:r>
              <a:rPr lang="en-US" sz="1100" dirty="0"/>
              <a:t>Here in the first half of 2025, the commodity sector splits have largely remained on the 2024 path. </a:t>
            </a:r>
          </a:p>
          <a:p>
            <a:endParaRPr lang="en-US" sz="1100" dirty="0"/>
          </a:p>
          <a:p>
            <a:r>
              <a:rPr lang="en-US" sz="1100" dirty="0"/>
              <a:t>Corn, soybeans, wheat, and cotton are all weaker year-over-year… while hogs and cattle are again stronger year-over-year, as of the end of June when this deck was put together.</a:t>
            </a:r>
          </a:p>
          <a:p>
            <a:endParaRPr lang="en-US" sz="1100" dirty="0"/>
          </a:p>
          <a:p>
            <a:r>
              <a:rPr lang="en-US" sz="1100" dirty="0"/>
              <a:t>Helps you understand why a ribeye steak is so expensive when you go to the meat counter at your local grocery store.</a:t>
            </a:r>
          </a:p>
        </p:txBody>
      </p:sp>
      <p:sp>
        <p:nvSpPr>
          <p:cNvPr id="4" name="Slide Number Placeholder 3">
            <a:extLst>
              <a:ext uri="{FF2B5EF4-FFF2-40B4-BE49-F238E27FC236}">
                <a16:creationId xmlns:a16="http://schemas.microsoft.com/office/drawing/2014/main" id="{DE9CD568-FE35-9C3E-23E5-A1231F627C7B}"/>
              </a:ext>
            </a:extLst>
          </p:cNvPr>
          <p:cNvSpPr>
            <a:spLocks noGrp="1"/>
          </p:cNvSpPr>
          <p:nvPr>
            <p:ph type="sldNum" sz="quarter" idx="5"/>
          </p:nvPr>
        </p:nvSpPr>
        <p:spPr/>
        <p:txBody>
          <a:bodyPr/>
          <a:lstStyle/>
          <a:p>
            <a:pPr>
              <a:defRPr/>
            </a:pPr>
            <a:fld id="{C455B295-EFEC-491B-8F5C-1F896F730C71}" type="slidenum">
              <a:rPr lang="en-US" smtClean="0"/>
              <a:pPr>
                <a:defRPr/>
              </a:pPr>
              <a:t>18</a:t>
            </a:fld>
            <a:endParaRPr lang="en-US"/>
          </a:p>
        </p:txBody>
      </p:sp>
    </p:spTree>
    <p:extLst>
      <p:ext uri="{BB962C8B-B14F-4D97-AF65-F5344CB8AC3E}">
        <p14:creationId xmlns:p14="http://schemas.microsoft.com/office/powerpoint/2010/main" val="1596715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47815-81C1-C9A3-E303-3C9B52EEC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38FE3-24B9-B5DD-3122-30392DC81FBB}"/>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82990E56-9F0A-D0F7-76E3-BE07FE947F62}"/>
              </a:ext>
            </a:extLst>
          </p:cNvPr>
          <p:cNvSpPr>
            <a:spLocks noGrp="1"/>
          </p:cNvSpPr>
          <p:nvPr>
            <p:ph type="body" idx="1"/>
          </p:nvPr>
        </p:nvSpPr>
        <p:spPr/>
        <p:txBody>
          <a:bodyPr/>
          <a:lstStyle/>
          <a:p>
            <a:r>
              <a:rPr lang="en-US" sz="1100" dirty="0"/>
              <a:t>To get even more granular, let’s look at how farm revenues have trended from 2023 to today. </a:t>
            </a:r>
          </a:p>
          <a:p>
            <a:endParaRPr lang="en-US" sz="1100" dirty="0"/>
          </a:p>
          <a:p>
            <a:r>
              <a:rPr lang="en-US" sz="1100" dirty="0"/>
              <a:t>As mentioned earlier, for the majority of us in the room, corn and soybeans are our primary crops. </a:t>
            </a:r>
          </a:p>
          <a:p>
            <a:endParaRPr lang="en-US" sz="1100" dirty="0"/>
          </a:p>
          <a:p>
            <a:r>
              <a:rPr lang="en-US" sz="1100" dirty="0"/>
              <a:t>In terms of revenue produced for these row-crops, USDA showed 2024 was pretty tough-sledding for corn and soybean farmers… and 2025 is expected to be even a little worse. Over this period, revenue from corn is estimated to be down 20%, and revenue from soybeans down 21%.  </a:t>
            </a:r>
          </a:p>
          <a:p>
            <a:endParaRPr lang="en-US" sz="11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dirty="0"/>
              <a:t>Remember… Revenue comes from 2 components – the quantity sold and the price at which it was sold.  </a:t>
            </a:r>
          </a:p>
          <a:p>
            <a:endParaRPr lang="en-US" sz="1100" dirty="0"/>
          </a:p>
          <a:p>
            <a:r>
              <a:rPr lang="en-US" sz="1100" dirty="0"/>
              <a:t>For both corn and soybeans, this revenue issue was and is </a:t>
            </a:r>
            <a:r>
              <a:rPr lang="en-US" sz="1100" u="sng" dirty="0"/>
              <a:t>more about price than bushels</a:t>
            </a:r>
            <a:r>
              <a:rPr lang="en-US" sz="1100" dirty="0"/>
              <a:t>. </a:t>
            </a:r>
          </a:p>
          <a:p>
            <a:endParaRPr lang="en-US" sz="1100" dirty="0"/>
          </a:p>
          <a:p>
            <a:r>
              <a:rPr lang="en-US" sz="1100" dirty="0"/>
              <a:t>So, to outrun this problem at the farm level, we need to grow more bushels… which we are trying to do!</a:t>
            </a:r>
          </a:p>
        </p:txBody>
      </p:sp>
      <p:sp>
        <p:nvSpPr>
          <p:cNvPr id="4" name="Slide Number Placeholder 3">
            <a:extLst>
              <a:ext uri="{FF2B5EF4-FFF2-40B4-BE49-F238E27FC236}">
                <a16:creationId xmlns:a16="http://schemas.microsoft.com/office/drawing/2014/main" id="{AA03C10E-AF06-23D2-BA31-A369AD45B852}"/>
              </a:ext>
            </a:extLst>
          </p:cNvPr>
          <p:cNvSpPr>
            <a:spLocks noGrp="1"/>
          </p:cNvSpPr>
          <p:nvPr>
            <p:ph type="sldNum" sz="quarter" idx="5"/>
          </p:nvPr>
        </p:nvSpPr>
        <p:spPr/>
        <p:txBody>
          <a:bodyPr/>
          <a:lstStyle/>
          <a:p>
            <a:pPr>
              <a:defRPr/>
            </a:pPr>
            <a:fld id="{C455B295-EFEC-491B-8F5C-1F896F730C71}" type="slidenum">
              <a:rPr lang="en-US" smtClean="0"/>
              <a:pPr>
                <a:defRPr/>
              </a:pPr>
              <a:t>19</a:t>
            </a:fld>
            <a:endParaRPr lang="en-US"/>
          </a:p>
        </p:txBody>
      </p:sp>
    </p:spTree>
    <p:extLst>
      <p:ext uri="{BB962C8B-B14F-4D97-AF65-F5344CB8AC3E}">
        <p14:creationId xmlns:p14="http://schemas.microsoft.com/office/powerpoint/2010/main" val="3232472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4DCCF-A9DF-AC00-FEDB-B92100E4A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BD93E-752F-77FC-1DE5-57892ACDC2F1}"/>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8EE623BE-D65C-5ACC-4407-A5832866312B}"/>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dirty="0"/>
              <a:t>On the flip side, USDA showed 2024 as an improved year for most livestock producers, and for the most part, 2025 is lining up similarly, if not even just a little better.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1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dirty="0"/>
              <a:t>Revenues earned expanded in all these livestock sectors, and that was mainly because of higher prices.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1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dirty="0"/>
              <a:t>Again, why your ribeye has been more expensive the past couple years.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1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dirty="0"/>
              <a:t>And eggs! Anyone here know what happened with eggs? (High Path Avian Influenza devasted laying hen industry, thereby making eggs more costly.) That supply stream is beginning to normalize again, fortunately.</a:t>
            </a:r>
          </a:p>
        </p:txBody>
      </p:sp>
      <p:sp>
        <p:nvSpPr>
          <p:cNvPr id="4" name="Slide Number Placeholder 3">
            <a:extLst>
              <a:ext uri="{FF2B5EF4-FFF2-40B4-BE49-F238E27FC236}">
                <a16:creationId xmlns:a16="http://schemas.microsoft.com/office/drawing/2014/main" id="{704DB0A2-2A85-0953-4EAC-32E838E77DD9}"/>
              </a:ext>
            </a:extLst>
          </p:cNvPr>
          <p:cNvSpPr>
            <a:spLocks noGrp="1"/>
          </p:cNvSpPr>
          <p:nvPr>
            <p:ph type="sldNum" sz="quarter" idx="5"/>
          </p:nvPr>
        </p:nvSpPr>
        <p:spPr/>
        <p:txBody>
          <a:bodyPr/>
          <a:lstStyle/>
          <a:p>
            <a:pPr>
              <a:defRPr/>
            </a:pPr>
            <a:fld id="{C455B295-EFEC-491B-8F5C-1F896F730C71}" type="slidenum">
              <a:rPr lang="en-US" smtClean="0"/>
              <a:pPr>
                <a:defRPr/>
              </a:pPr>
              <a:t>20</a:t>
            </a:fld>
            <a:endParaRPr lang="en-US"/>
          </a:p>
        </p:txBody>
      </p:sp>
    </p:spTree>
    <p:extLst>
      <p:ext uri="{BB962C8B-B14F-4D97-AF65-F5344CB8AC3E}">
        <p14:creationId xmlns:p14="http://schemas.microsoft.com/office/powerpoint/2010/main" val="831888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2E049-57B3-96B2-A205-058D2E84B217}"/>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A83D7B73-2A39-38B6-7588-606276B894A5}"/>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D54A8134-3835-FFEB-6CE4-DA99789F25A6}"/>
              </a:ext>
            </a:extLst>
          </p:cNvPr>
          <p:cNvSpPr>
            <a:spLocks noGrp="1"/>
          </p:cNvSpPr>
          <p:nvPr>
            <p:ph type="body" idx="1"/>
          </p:nvPr>
        </p:nvSpPr>
        <p:spPr>
          <a:noFill/>
          <a:ln/>
        </p:spPr>
        <p:txBody>
          <a:bodyPr/>
          <a:lstStyle/>
          <a:p>
            <a:r>
              <a:rPr lang="en-US" dirty="0"/>
              <a:t>But for those of us most focused on row-crops, the past couple years have been tough. </a:t>
            </a:r>
          </a:p>
          <a:p>
            <a:endParaRPr lang="en-US" dirty="0"/>
          </a:p>
          <a:p>
            <a:r>
              <a:rPr lang="en-US" dirty="0"/>
              <a:t>And agricultural lenders working with row-crop farming operations have been concerned with </a:t>
            </a:r>
            <a:r>
              <a:rPr lang="en-US" u="sng" dirty="0"/>
              <a:t>weak cash-flows</a:t>
            </a:r>
            <a:r>
              <a:rPr lang="en-US" dirty="0"/>
              <a:t>, </a:t>
            </a:r>
            <a:r>
              <a:rPr lang="en-US" u="sng" dirty="0"/>
              <a:t>weakening liquidity</a:t>
            </a:r>
            <a:r>
              <a:rPr lang="en-US" dirty="0"/>
              <a:t>, and </a:t>
            </a:r>
            <a:r>
              <a:rPr lang="en-US" u="sng" dirty="0"/>
              <a:t>weak to negative farm incomes</a:t>
            </a:r>
            <a:r>
              <a:rPr lang="en-US" dirty="0"/>
              <a:t>.</a:t>
            </a:r>
          </a:p>
        </p:txBody>
      </p:sp>
      <p:sp>
        <p:nvSpPr>
          <p:cNvPr id="87044" name="Slide Number Placeholder 3">
            <a:extLst>
              <a:ext uri="{FF2B5EF4-FFF2-40B4-BE49-F238E27FC236}">
                <a16:creationId xmlns:a16="http://schemas.microsoft.com/office/drawing/2014/main" id="{2C733820-1F5E-DBF9-F2A4-1E10F8FFC10A}"/>
              </a:ext>
            </a:extLst>
          </p:cNvPr>
          <p:cNvSpPr>
            <a:spLocks noGrp="1"/>
          </p:cNvSpPr>
          <p:nvPr>
            <p:ph type="sldNum" sz="quarter" idx="5"/>
          </p:nvPr>
        </p:nvSpPr>
        <p:spPr>
          <a:noFill/>
        </p:spPr>
        <p:txBody>
          <a:bodyPr/>
          <a:lstStyle/>
          <a:p>
            <a:fld id="{5AB66E32-2226-4449-B4C1-B95BD12D8194}" type="slidenum">
              <a:rPr lang="en-US" smtClean="0"/>
              <a:pPr/>
              <a:t>21</a:t>
            </a:fld>
            <a:endParaRPr lang="en-US" dirty="0"/>
          </a:p>
        </p:txBody>
      </p:sp>
    </p:spTree>
    <p:extLst>
      <p:ext uri="{BB962C8B-B14F-4D97-AF65-F5344CB8AC3E}">
        <p14:creationId xmlns:p14="http://schemas.microsoft.com/office/powerpoint/2010/main" val="3899194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BD7A9-8AB9-B799-ED2D-F5E65B07573D}"/>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29CA9C3D-2E5A-C0A2-8ED2-8B33AF1D388A}"/>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D645C0E6-7859-4E6F-43DA-B19880E6AF9D}"/>
              </a:ext>
            </a:extLst>
          </p:cNvPr>
          <p:cNvSpPr>
            <a:spLocks noGrp="1"/>
          </p:cNvSpPr>
          <p:nvPr>
            <p:ph type="body" idx="1"/>
          </p:nvPr>
        </p:nvSpPr>
        <p:spPr>
          <a:noFill/>
          <a:ln/>
        </p:spPr>
        <p:txBody>
          <a:bodyPr/>
          <a:lstStyle/>
          <a:p>
            <a:r>
              <a:rPr lang="en-US" dirty="0"/>
              <a:t>Have I depressed you enough yet?</a:t>
            </a:r>
          </a:p>
          <a:p>
            <a:endParaRPr lang="en-US" dirty="0"/>
          </a:p>
          <a:p>
            <a:r>
              <a:rPr lang="en-US" dirty="0"/>
              <a:t>I do want to say, it’s not all bad news…</a:t>
            </a:r>
          </a:p>
        </p:txBody>
      </p:sp>
      <p:sp>
        <p:nvSpPr>
          <p:cNvPr id="87044" name="Slide Number Placeholder 3">
            <a:extLst>
              <a:ext uri="{FF2B5EF4-FFF2-40B4-BE49-F238E27FC236}">
                <a16:creationId xmlns:a16="http://schemas.microsoft.com/office/drawing/2014/main" id="{0609FB51-38A9-4413-84EE-D5AC06F93947}"/>
              </a:ext>
            </a:extLst>
          </p:cNvPr>
          <p:cNvSpPr>
            <a:spLocks noGrp="1"/>
          </p:cNvSpPr>
          <p:nvPr>
            <p:ph type="sldNum" sz="quarter" idx="5"/>
          </p:nvPr>
        </p:nvSpPr>
        <p:spPr>
          <a:noFill/>
        </p:spPr>
        <p:txBody>
          <a:bodyPr/>
          <a:lstStyle/>
          <a:p>
            <a:fld id="{5AB66E32-2226-4449-B4C1-B95BD12D8194}" type="slidenum">
              <a:rPr lang="en-US" smtClean="0"/>
              <a:pPr/>
              <a:t>22</a:t>
            </a:fld>
            <a:endParaRPr lang="en-US" dirty="0"/>
          </a:p>
        </p:txBody>
      </p:sp>
    </p:spTree>
    <p:extLst>
      <p:ext uri="{BB962C8B-B14F-4D97-AF65-F5344CB8AC3E}">
        <p14:creationId xmlns:p14="http://schemas.microsoft.com/office/powerpoint/2010/main" val="2544800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D1C50-CF03-4600-5C53-9DAE2C5DCB51}"/>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01CB2C1B-4BB9-85AC-645B-861BFDF4B556}"/>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A466C51B-7597-FD91-0CD6-6BE3B778F97C}"/>
              </a:ext>
            </a:extLst>
          </p:cNvPr>
          <p:cNvSpPr>
            <a:spLocks noGrp="1"/>
          </p:cNvSpPr>
          <p:nvPr>
            <p:ph type="body" idx="1"/>
          </p:nvPr>
        </p:nvSpPr>
        <p:spPr>
          <a:noFill/>
          <a:ln/>
        </p:spPr>
        <p:txBody>
          <a:bodyPr/>
          <a:lstStyle/>
          <a:p>
            <a:r>
              <a:rPr lang="en-US" dirty="0"/>
              <a:t>And as you may have heard said before, the cure to low prices are low prices. And that’s what has been happening in the Biofuels business – both ethanol and Renewable Diesel fuel, specifically. </a:t>
            </a:r>
          </a:p>
          <a:p>
            <a:endParaRPr lang="en-US" dirty="0"/>
          </a:p>
          <a:p>
            <a:r>
              <a:rPr lang="en-US" dirty="0"/>
              <a:t>This chart shows the % of each crop that is being utilized in the production of ethanol in the case of corn, and soybean oil for soybean based biofuels. In each case, 40-50% of each commodity is being consumed to make fuel.</a:t>
            </a:r>
          </a:p>
          <a:p>
            <a:endParaRPr lang="en-US" dirty="0"/>
          </a:p>
          <a:p>
            <a:r>
              <a:rPr lang="en-US" dirty="0"/>
              <a:t>This is good news for the corn and soybean markets, long term!</a:t>
            </a:r>
          </a:p>
        </p:txBody>
      </p:sp>
      <p:sp>
        <p:nvSpPr>
          <p:cNvPr id="87044" name="Slide Number Placeholder 3">
            <a:extLst>
              <a:ext uri="{FF2B5EF4-FFF2-40B4-BE49-F238E27FC236}">
                <a16:creationId xmlns:a16="http://schemas.microsoft.com/office/drawing/2014/main" id="{1BA0C7B4-5FEC-869A-2AB4-BB781C914F59}"/>
              </a:ext>
            </a:extLst>
          </p:cNvPr>
          <p:cNvSpPr>
            <a:spLocks noGrp="1"/>
          </p:cNvSpPr>
          <p:nvPr>
            <p:ph type="sldNum" sz="quarter" idx="5"/>
          </p:nvPr>
        </p:nvSpPr>
        <p:spPr>
          <a:noFill/>
        </p:spPr>
        <p:txBody>
          <a:bodyPr/>
          <a:lstStyle/>
          <a:p>
            <a:fld id="{5AB66E32-2226-4449-B4C1-B95BD12D8194}" type="slidenum">
              <a:rPr lang="en-US" smtClean="0"/>
              <a:pPr/>
              <a:t>23</a:t>
            </a:fld>
            <a:endParaRPr lang="en-US" dirty="0"/>
          </a:p>
        </p:txBody>
      </p:sp>
    </p:spTree>
    <p:extLst>
      <p:ext uri="{BB962C8B-B14F-4D97-AF65-F5344CB8AC3E}">
        <p14:creationId xmlns:p14="http://schemas.microsoft.com/office/powerpoint/2010/main" val="2188727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A9AA-3328-E93C-11B7-EFC832AE2253}"/>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7A19DF0A-7F42-3830-43AC-7B08EA175EA0}"/>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112640B9-84BA-0CD7-E9C8-DFAB389CBC30}"/>
              </a:ext>
            </a:extLst>
          </p:cNvPr>
          <p:cNvSpPr>
            <a:spLocks noGrp="1"/>
          </p:cNvSpPr>
          <p:nvPr>
            <p:ph type="body" idx="1"/>
          </p:nvPr>
        </p:nvSpPr>
        <p:spPr>
          <a:noFill/>
          <a:ln/>
        </p:spPr>
        <p:txBody>
          <a:bodyPr/>
          <a:lstStyle/>
          <a:p>
            <a:r>
              <a:rPr lang="en-US" dirty="0"/>
              <a:t>And with recent EPA movements and legislation embedded in the “One Big Beautiful Bill”, biofuel volume requirements in the Renewable Fuels Standard are expanding, particularly on the biomass based diesel.</a:t>
            </a:r>
          </a:p>
          <a:p>
            <a:endParaRPr lang="en-US" dirty="0"/>
          </a:p>
          <a:p>
            <a:r>
              <a:rPr lang="en-US" dirty="0"/>
              <a:t>This expansion for biomass based diesel doesn’t directly impact corn, but it does directly impact soybeans to the positive… and the crop-mix battle is expected to indirectly help pull corn higher, as well.</a:t>
            </a:r>
          </a:p>
        </p:txBody>
      </p:sp>
      <p:sp>
        <p:nvSpPr>
          <p:cNvPr id="87044" name="Slide Number Placeholder 3">
            <a:extLst>
              <a:ext uri="{FF2B5EF4-FFF2-40B4-BE49-F238E27FC236}">
                <a16:creationId xmlns:a16="http://schemas.microsoft.com/office/drawing/2014/main" id="{6B86918A-A9BD-3E25-B2C3-3D20BF0B6249}"/>
              </a:ext>
            </a:extLst>
          </p:cNvPr>
          <p:cNvSpPr>
            <a:spLocks noGrp="1"/>
          </p:cNvSpPr>
          <p:nvPr>
            <p:ph type="sldNum" sz="quarter" idx="5"/>
          </p:nvPr>
        </p:nvSpPr>
        <p:spPr>
          <a:noFill/>
        </p:spPr>
        <p:txBody>
          <a:bodyPr/>
          <a:lstStyle/>
          <a:p>
            <a:fld id="{5AB66E32-2226-4449-B4C1-B95BD12D8194}" type="slidenum">
              <a:rPr lang="en-US" smtClean="0"/>
              <a:pPr/>
              <a:t>24</a:t>
            </a:fld>
            <a:endParaRPr lang="en-US" dirty="0"/>
          </a:p>
        </p:txBody>
      </p:sp>
    </p:spTree>
    <p:extLst>
      <p:ext uri="{BB962C8B-B14F-4D97-AF65-F5344CB8AC3E}">
        <p14:creationId xmlns:p14="http://schemas.microsoft.com/office/powerpoint/2010/main" val="37719214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39C4F-A5CF-2591-2879-E65007A78705}"/>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883DACC-C9F0-8DB9-F184-3EE1C5E67387}"/>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BB378314-6612-5E0E-1A21-51F81AAB3167}"/>
              </a:ext>
            </a:extLst>
          </p:cNvPr>
          <p:cNvSpPr>
            <a:spLocks noGrp="1"/>
          </p:cNvSpPr>
          <p:nvPr>
            <p:ph type="body" idx="1"/>
          </p:nvPr>
        </p:nvSpPr>
        <p:spPr>
          <a:noFill/>
          <a:ln/>
        </p:spPr>
        <p:txBody>
          <a:bodyPr/>
          <a:lstStyle/>
          <a:p>
            <a:r>
              <a:rPr lang="en-US" u="none" dirty="0"/>
              <a:t>Similarly, </a:t>
            </a:r>
            <a:r>
              <a:rPr lang="en-US" u="sng" dirty="0"/>
              <a:t>Corn Exports</a:t>
            </a:r>
            <a:r>
              <a:rPr lang="en-US" dirty="0"/>
              <a:t> started the 2024/2025 marketing year on a very strong pace. This is one of the main reasons we saw the corn market scratch and claw its way back in early 2025.  </a:t>
            </a:r>
          </a:p>
          <a:p>
            <a:endParaRPr lang="en-US" dirty="0"/>
          </a:p>
          <a:p>
            <a:r>
              <a:rPr lang="en-US" dirty="0"/>
              <a:t>We’ve clearly given back some of those gains from early this year, but that’s mostly attributable to this monster corn crop we are currently growing.</a:t>
            </a:r>
          </a:p>
          <a:p>
            <a:endParaRPr lang="en-US" dirty="0"/>
          </a:p>
          <a:p>
            <a:r>
              <a:rPr lang="en-US" dirty="0"/>
              <a:t>But corn exports have clearly been stronger this year than in recent years… And as this chart shows, USDA is forecasting the biggest export business in our current marketing year since the period from 2020 and 2021. </a:t>
            </a:r>
          </a:p>
          <a:p>
            <a:endParaRPr lang="en-US" u="sng" dirty="0"/>
          </a:p>
          <a:p>
            <a:r>
              <a:rPr lang="en-US" u="sng" dirty="0"/>
              <a:t>Does anyone remember what happened in those 2 years?</a:t>
            </a:r>
          </a:p>
          <a:p>
            <a:endParaRPr lang="en-US" dirty="0"/>
          </a:p>
          <a:p>
            <a:r>
              <a:rPr lang="en-US" dirty="0"/>
              <a:t>(China was buying coming off the Phase 1 of Trump’s trade deal from the end of his first Presidential term.)</a:t>
            </a:r>
          </a:p>
        </p:txBody>
      </p:sp>
      <p:sp>
        <p:nvSpPr>
          <p:cNvPr id="87044" name="Slide Number Placeholder 3">
            <a:extLst>
              <a:ext uri="{FF2B5EF4-FFF2-40B4-BE49-F238E27FC236}">
                <a16:creationId xmlns:a16="http://schemas.microsoft.com/office/drawing/2014/main" id="{DE2031D1-3781-58B3-C1EE-B3644B6EB217}"/>
              </a:ext>
            </a:extLst>
          </p:cNvPr>
          <p:cNvSpPr>
            <a:spLocks noGrp="1"/>
          </p:cNvSpPr>
          <p:nvPr>
            <p:ph type="sldNum" sz="quarter" idx="5"/>
          </p:nvPr>
        </p:nvSpPr>
        <p:spPr>
          <a:noFill/>
        </p:spPr>
        <p:txBody>
          <a:bodyPr/>
          <a:lstStyle/>
          <a:p>
            <a:fld id="{5AB66E32-2226-4449-B4C1-B95BD12D8194}" type="slidenum">
              <a:rPr lang="en-US" smtClean="0"/>
              <a:pPr/>
              <a:t>25</a:t>
            </a:fld>
            <a:endParaRPr lang="en-US" dirty="0"/>
          </a:p>
        </p:txBody>
      </p:sp>
    </p:spTree>
    <p:extLst>
      <p:ext uri="{BB962C8B-B14F-4D97-AF65-F5344CB8AC3E}">
        <p14:creationId xmlns:p14="http://schemas.microsoft.com/office/powerpoint/2010/main" val="8356215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4984C-55B6-99C6-365F-717C694E3E6C}"/>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5D92B74E-A4FF-323E-172F-5270232BAF9A}"/>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0E22E33D-242D-72F7-DC35-A76676D68C2A}"/>
              </a:ext>
            </a:extLst>
          </p:cNvPr>
          <p:cNvSpPr>
            <a:spLocks noGrp="1"/>
          </p:cNvSpPr>
          <p:nvPr>
            <p:ph type="body" idx="1"/>
          </p:nvPr>
        </p:nvSpPr>
        <p:spPr>
          <a:noFill/>
          <a:ln/>
        </p:spPr>
        <p:txBody>
          <a:bodyPr/>
          <a:lstStyle/>
          <a:p>
            <a:r>
              <a:rPr lang="en-US" dirty="0"/>
              <a:t>I also included this chart in the “Good News” section for farm income, because of what it shows.</a:t>
            </a:r>
          </a:p>
          <a:p>
            <a:endParaRPr lang="en-US" dirty="0"/>
          </a:p>
          <a:p>
            <a:r>
              <a:rPr lang="en-US" dirty="0"/>
              <a:t>Basically, in the recent past, when corn stocks have been as tight as they currently are, we have seen corn prices really rally.  </a:t>
            </a:r>
          </a:p>
          <a:p>
            <a:endParaRPr lang="en-US" dirty="0"/>
          </a:p>
          <a:p>
            <a:r>
              <a:rPr lang="en-US" dirty="0"/>
              <a:t>This has not happened in 2025 in the same way it generally does. And I would attribute the market’s different reaction this year to 1, maybe 2, things…</a:t>
            </a:r>
          </a:p>
          <a:p>
            <a:endParaRPr lang="en-US" dirty="0"/>
          </a:p>
          <a:p>
            <a:r>
              <a:rPr lang="en-US" dirty="0"/>
              <a:t>First, 95.3 million acres of corn planted is going to make a HUGE pile of corn this fall… likely a record crop. So, in contrast to past years when stocks were this tight, the market is saying, “we don’t think there’s a shortage”.</a:t>
            </a:r>
          </a:p>
          <a:p>
            <a:endParaRPr lang="en-US" dirty="0"/>
          </a:p>
          <a:p>
            <a:r>
              <a:rPr lang="en-US" dirty="0"/>
              <a:t>The other issue at play, likely to a lesser extent, is the tariff disruptions that have been present the past few months. There may be some expectation that corn buyers will go elsewhere to buy corn, notably Brazil.</a:t>
            </a:r>
          </a:p>
        </p:txBody>
      </p:sp>
      <p:sp>
        <p:nvSpPr>
          <p:cNvPr id="87044" name="Slide Number Placeholder 3">
            <a:extLst>
              <a:ext uri="{FF2B5EF4-FFF2-40B4-BE49-F238E27FC236}">
                <a16:creationId xmlns:a16="http://schemas.microsoft.com/office/drawing/2014/main" id="{38404FAD-3131-B6EF-AFF1-4726175731B3}"/>
              </a:ext>
            </a:extLst>
          </p:cNvPr>
          <p:cNvSpPr>
            <a:spLocks noGrp="1"/>
          </p:cNvSpPr>
          <p:nvPr>
            <p:ph type="sldNum" sz="quarter" idx="5"/>
          </p:nvPr>
        </p:nvSpPr>
        <p:spPr>
          <a:noFill/>
        </p:spPr>
        <p:txBody>
          <a:bodyPr/>
          <a:lstStyle/>
          <a:p>
            <a:fld id="{5AB66E32-2226-4449-B4C1-B95BD12D8194}" type="slidenum">
              <a:rPr lang="en-US" smtClean="0"/>
              <a:pPr/>
              <a:t>26</a:t>
            </a:fld>
            <a:endParaRPr lang="en-US" dirty="0"/>
          </a:p>
        </p:txBody>
      </p:sp>
    </p:spTree>
    <p:extLst>
      <p:ext uri="{BB962C8B-B14F-4D97-AF65-F5344CB8AC3E}">
        <p14:creationId xmlns:p14="http://schemas.microsoft.com/office/powerpoint/2010/main" val="1355627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E70EC-5FB4-B459-3F5F-3FE599B3DC0D}"/>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255150C3-5202-7567-3D18-B058E23EE101}"/>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95E06C14-7CB6-BEA1-76FF-9548771081D9}"/>
              </a:ext>
            </a:extLst>
          </p:cNvPr>
          <p:cNvSpPr>
            <a:spLocks noGrp="1"/>
          </p:cNvSpPr>
          <p:nvPr>
            <p:ph type="body" idx="1"/>
          </p:nvPr>
        </p:nvSpPr>
        <p:spPr>
          <a:noFill/>
          <a:ln/>
        </p:spPr>
        <p:txBody>
          <a:bodyPr/>
          <a:lstStyle/>
          <a:p>
            <a:r>
              <a:rPr lang="en-US" dirty="0"/>
              <a:t>The last thing I wanted to show you about why farm income and land values are locked together, comes from USDA.  </a:t>
            </a:r>
          </a:p>
          <a:p>
            <a:endParaRPr lang="en-US" dirty="0"/>
          </a:p>
          <a:p>
            <a:r>
              <a:rPr lang="en-US" dirty="0"/>
              <a:t>This is mostly just a FYI and trivia piece.  And I think this “Value of Ag Production” data can help give you a frame of reference for how the various states stack up when it comes to dollars and cents in ag products.</a:t>
            </a:r>
          </a:p>
          <a:p>
            <a:endParaRPr lang="en-US" dirty="0"/>
          </a:p>
          <a:p>
            <a:r>
              <a:rPr lang="en-US" dirty="0"/>
              <a:t>Iowa (2), Nebraska (3), Illinois (5), and Minnesota (6) are all Top 6 States.</a:t>
            </a:r>
          </a:p>
          <a:p>
            <a:endParaRPr lang="en-US" dirty="0"/>
          </a:p>
          <a:p>
            <a:r>
              <a:rPr lang="en-US" dirty="0"/>
              <a:t>And I think this chart explains why focus is given to certain states when it comes to the discussion about ag policy, in general.</a:t>
            </a:r>
          </a:p>
        </p:txBody>
      </p:sp>
      <p:sp>
        <p:nvSpPr>
          <p:cNvPr id="87044" name="Slide Number Placeholder 3">
            <a:extLst>
              <a:ext uri="{FF2B5EF4-FFF2-40B4-BE49-F238E27FC236}">
                <a16:creationId xmlns:a16="http://schemas.microsoft.com/office/drawing/2014/main" id="{837AFC66-74D0-B9C5-339D-1832B2F43FB8}"/>
              </a:ext>
            </a:extLst>
          </p:cNvPr>
          <p:cNvSpPr>
            <a:spLocks noGrp="1"/>
          </p:cNvSpPr>
          <p:nvPr>
            <p:ph type="sldNum" sz="quarter" idx="5"/>
          </p:nvPr>
        </p:nvSpPr>
        <p:spPr>
          <a:noFill/>
        </p:spPr>
        <p:txBody>
          <a:bodyPr/>
          <a:lstStyle/>
          <a:p>
            <a:fld id="{5AB66E32-2226-4449-B4C1-B95BD12D8194}" type="slidenum">
              <a:rPr lang="en-US" smtClean="0"/>
              <a:pPr/>
              <a:t>27</a:t>
            </a:fld>
            <a:endParaRPr lang="en-US" dirty="0"/>
          </a:p>
        </p:txBody>
      </p:sp>
    </p:spTree>
    <p:extLst>
      <p:ext uri="{BB962C8B-B14F-4D97-AF65-F5344CB8AC3E}">
        <p14:creationId xmlns:p14="http://schemas.microsoft.com/office/powerpoint/2010/main" val="31241373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corn, soybean, and livestock sales, there are other revenue sources that matter to Midwestern agriculture and our farms.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28</a:t>
            </a:fld>
            <a:endParaRPr lang="en-US"/>
          </a:p>
        </p:txBody>
      </p:sp>
    </p:spTree>
    <p:extLst>
      <p:ext uri="{BB962C8B-B14F-4D97-AF65-F5344CB8AC3E}">
        <p14:creationId xmlns:p14="http://schemas.microsoft.com/office/powerpoint/2010/main" val="2477849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33E6A-211A-1374-E1B3-272365CA22E0}"/>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507CD0A4-D724-9D6B-4371-448CC71342B6}"/>
              </a:ext>
            </a:extLst>
          </p:cNvPr>
          <p:cNvSpPr>
            <a:spLocks noGrp="1" noRot="1" noChangeAspect="1" noTextEdit="1"/>
          </p:cNvSpPr>
          <p:nvPr>
            <p:ph type="sldImg"/>
          </p:nvPr>
        </p:nvSpPr>
        <p:spPr>
          <a:xfrm>
            <a:off x="1006475" y="669925"/>
            <a:ext cx="4649788" cy="3351213"/>
          </a:xfrm>
          <a:ln/>
        </p:spPr>
      </p:sp>
      <p:sp>
        <p:nvSpPr>
          <p:cNvPr id="87043" name="Notes Placeholder 2">
            <a:extLst>
              <a:ext uri="{FF2B5EF4-FFF2-40B4-BE49-F238E27FC236}">
                <a16:creationId xmlns:a16="http://schemas.microsoft.com/office/drawing/2014/main" id="{1866921D-A9D7-FCD7-5A2E-3260F628E966}"/>
              </a:ext>
            </a:extLst>
          </p:cNvPr>
          <p:cNvSpPr>
            <a:spLocks noGrp="1"/>
          </p:cNvSpPr>
          <p:nvPr>
            <p:ph type="body" idx="1"/>
          </p:nvPr>
        </p:nvSpPr>
        <p:spPr>
          <a:noFill/>
          <a:ln/>
        </p:spPr>
        <p:txBody>
          <a:bodyPr/>
          <a:lstStyle/>
          <a:p>
            <a:r>
              <a:rPr lang="en-US" sz="1000" dirty="0"/>
              <a:t>And this chart shows one of those revenue sources that none of us really want to talk much about.  And that is Government payments and support. This chart shows various direct government payments made to US farmers over the past 10 years.</a:t>
            </a:r>
          </a:p>
          <a:p>
            <a:endParaRPr lang="en-US" sz="1000" dirty="0"/>
          </a:p>
          <a:p>
            <a:r>
              <a:rPr lang="en-US" sz="1000" dirty="0"/>
              <a:t>Remember on the USDA Net Farm Income Chart several slides ago when I said not all the income reflected is from farm-related activities? This is specifically what I was talking about.</a:t>
            </a:r>
          </a:p>
          <a:p>
            <a:endParaRPr lang="en-US" sz="1000" dirty="0"/>
          </a:p>
          <a:p>
            <a:r>
              <a:rPr lang="en-US" sz="1000" dirty="0"/>
              <a:t>What you will notice with this chart is that there are 2 years when the bar is really tall… one of those is here in 2025, and the other was back in 2020.</a:t>
            </a:r>
          </a:p>
          <a:p>
            <a:endParaRPr lang="en-US" sz="1000" dirty="0"/>
          </a:p>
          <a:p>
            <a:r>
              <a:rPr lang="en-US" sz="1000" dirty="0"/>
              <a:t>Essentially, ad-hoc government spending in agriculture exploded in those 2 years. 2020 was related to COVID, and the spending in 2025 was from a budget bill that was passed in late December 2024 by the Biden Administration. </a:t>
            </a:r>
          </a:p>
          <a:p>
            <a:endParaRPr lang="en-US" sz="1000" dirty="0"/>
          </a:p>
          <a:p>
            <a:r>
              <a:rPr lang="en-US" sz="1000" dirty="0"/>
              <a:t>$10 billion in direct payments for US farmers. ~$43/acre for corn and ~$28/acre for soybeans from the 2024 crop year. Some of you in this room no doubt benefitted from these payments that were made this spring. This type of immediate injection clearly showed up and provided some cash buffer and confidence across the countryside. The other $25 billion in </a:t>
            </a:r>
            <a:r>
              <a:rPr lang="en-US" sz="1000" dirty="0" err="1"/>
              <a:t>adhoc</a:t>
            </a:r>
            <a:r>
              <a:rPr lang="en-US" sz="1000" dirty="0"/>
              <a:t> spending here was designated for hurricane disaster relief from last year along with some other programs. </a:t>
            </a:r>
          </a:p>
          <a:p>
            <a:endParaRPr lang="en-US" sz="1000" dirty="0"/>
          </a:p>
          <a:p>
            <a:r>
              <a:rPr lang="en-US" sz="1000" dirty="0"/>
              <a:t>But these government dollars are a part of the NFI calculation.  So NFI can </a:t>
            </a:r>
            <a:r>
              <a:rPr lang="en-US" sz="1000" dirty="0" err="1"/>
              <a:t>kindof</a:t>
            </a:r>
            <a:r>
              <a:rPr lang="en-US" sz="1000" dirty="0"/>
              <a:t> mask what is really going on in agriculture, can’t it? </a:t>
            </a:r>
          </a:p>
        </p:txBody>
      </p:sp>
      <p:sp>
        <p:nvSpPr>
          <p:cNvPr id="87044" name="Slide Number Placeholder 3">
            <a:extLst>
              <a:ext uri="{FF2B5EF4-FFF2-40B4-BE49-F238E27FC236}">
                <a16:creationId xmlns:a16="http://schemas.microsoft.com/office/drawing/2014/main" id="{F63366E3-9506-0130-5CFD-95F407782817}"/>
              </a:ext>
            </a:extLst>
          </p:cNvPr>
          <p:cNvSpPr>
            <a:spLocks noGrp="1"/>
          </p:cNvSpPr>
          <p:nvPr>
            <p:ph type="sldNum" sz="quarter" idx="5"/>
          </p:nvPr>
        </p:nvSpPr>
        <p:spPr>
          <a:noFill/>
        </p:spPr>
        <p:txBody>
          <a:bodyPr/>
          <a:lstStyle/>
          <a:p>
            <a:fld id="{5AB66E32-2226-4449-B4C1-B95BD12D8194}" type="slidenum">
              <a:rPr lang="en-US" smtClean="0"/>
              <a:pPr/>
              <a:t>29</a:t>
            </a:fld>
            <a:endParaRPr lang="en-US" dirty="0"/>
          </a:p>
        </p:txBody>
      </p:sp>
    </p:spTree>
    <p:extLst>
      <p:ext uri="{BB962C8B-B14F-4D97-AF65-F5344CB8AC3E}">
        <p14:creationId xmlns:p14="http://schemas.microsoft.com/office/powerpoint/2010/main" val="23663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29300-2AB4-A2FE-06AF-C4AADE1A9D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B3107-654C-65CF-EBCC-BEA22D37A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4D5B97-96F6-9717-8505-A379C144DB54}"/>
              </a:ext>
            </a:extLst>
          </p:cNvPr>
          <p:cNvSpPr>
            <a:spLocks noGrp="1"/>
          </p:cNvSpPr>
          <p:nvPr>
            <p:ph type="body" idx="1"/>
          </p:nvPr>
        </p:nvSpPr>
        <p:spPr/>
        <p:txBody>
          <a:bodyPr/>
          <a:lstStyle/>
          <a:p>
            <a:r>
              <a:rPr lang="en-US" sz="1100" dirty="0"/>
              <a:t>The other major area I want to touch on regarding “Other Revenue Sources” is wind and solar energy.</a:t>
            </a:r>
          </a:p>
          <a:p>
            <a:endParaRPr lang="en-US" sz="1100" dirty="0"/>
          </a:p>
          <a:p>
            <a:r>
              <a:rPr lang="en-US" sz="1100" dirty="0"/>
              <a:t>This chart, which is a couple years dated, shows how wind energy has become a significant source of electricity production in our country, including here in the Midwest.</a:t>
            </a:r>
          </a:p>
          <a:p>
            <a:endParaRPr lang="en-US" sz="1100" dirty="0"/>
          </a:p>
          <a:p>
            <a:r>
              <a:rPr lang="en-US" sz="1100" dirty="0"/>
              <a:t>Those big wind turbines you see dotting the rural landscape provide some real revenue to the landowners who have them on their land.</a:t>
            </a:r>
          </a:p>
          <a:p>
            <a:endParaRPr lang="en-US" sz="1100" dirty="0"/>
          </a:p>
          <a:p>
            <a:r>
              <a:rPr lang="en-US" sz="1100" dirty="0"/>
              <a:t>It’s not uncommon for each turbine being built in the past couple years to pay upwards of $20 to $30 thousand dollars annually to the landowners on whose property they are built. Not all the older turbines pay that much, but they all pay a pretty handsome amount each year.</a:t>
            </a:r>
          </a:p>
          <a:p>
            <a:endParaRPr lang="en-US" sz="1100" dirty="0"/>
          </a:p>
          <a:p>
            <a:r>
              <a:rPr lang="en-US" sz="1100" dirty="0"/>
              <a:t>Yes, some people would never have them on their property, and that’s ok. But for those who do, the revenue has been meaningful… and has capitalized it’s way into area farmland values where they exist.</a:t>
            </a:r>
          </a:p>
        </p:txBody>
      </p:sp>
      <p:sp>
        <p:nvSpPr>
          <p:cNvPr id="4" name="Slide Number Placeholder 3">
            <a:extLst>
              <a:ext uri="{FF2B5EF4-FFF2-40B4-BE49-F238E27FC236}">
                <a16:creationId xmlns:a16="http://schemas.microsoft.com/office/drawing/2014/main" id="{F932B867-FE1E-EC0F-BEC6-9C38F87EE445}"/>
              </a:ext>
            </a:extLst>
          </p:cNvPr>
          <p:cNvSpPr>
            <a:spLocks noGrp="1"/>
          </p:cNvSpPr>
          <p:nvPr>
            <p:ph type="sldNum" sz="quarter" idx="5"/>
          </p:nvPr>
        </p:nvSpPr>
        <p:spPr/>
        <p:txBody>
          <a:bodyPr/>
          <a:lstStyle/>
          <a:p>
            <a:pPr>
              <a:defRPr/>
            </a:pPr>
            <a:fld id="{C455B295-EFEC-491B-8F5C-1F896F730C71}" type="slidenum">
              <a:rPr lang="en-US" smtClean="0"/>
              <a:pPr>
                <a:defRPr/>
              </a:pPr>
              <a:t>30</a:t>
            </a:fld>
            <a:endParaRPr lang="en-US"/>
          </a:p>
        </p:txBody>
      </p:sp>
    </p:spTree>
    <p:extLst>
      <p:ext uri="{BB962C8B-B14F-4D97-AF65-F5344CB8AC3E}">
        <p14:creationId xmlns:p14="http://schemas.microsoft.com/office/powerpoint/2010/main" val="1538841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9EE4A-7C91-1C0D-0E16-F0E721090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BBCBB-EC40-FDA3-5B76-2F703F0154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57444-EE78-9F21-C1BF-C7A507E5ABCA}"/>
              </a:ext>
            </a:extLst>
          </p:cNvPr>
          <p:cNvSpPr>
            <a:spLocks noGrp="1"/>
          </p:cNvSpPr>
          <p:nvPr>
            <p:ph type="body" idx="1"/>
          </p:nvPr>
        </p:nvSpPr>
        <p:spPr/>
        <p:txBody>
          <a:bodyPr/>
          <a:lstStyle/>
          <a:p>
            <a:r>
              <a:rPr lang="en-US" sz="1100" u="none" dirty="0"/>
              <a:t>Wind power is actually the largest source of electricity generation in Iowa, making up about </a:t>
            </a:r>
            <a:r>
              <a:rPr lang="en-US" sz="1100" b="1" i="1" u="sng" dirty="0"/>
              <a:t>two-thirds</a:t>
            </a:r>
            <a:r>
              <a:rPr lang="en-US" sz="1100" u="none" dirty="0"/>
              <a:t> of the State’s power in 2024. Iowa has over 12,500 megawatts of installed capacity with over 6,000 wind turbines, ranking 2</a:t>
            </a:r>
            <a:r>
              <a:rPr lang="en-US" sz="1100" u="none" baseline="30000" dirty="0"/>
              <a:t>nd</a:t>
            </a:r>
            <a:r>
              <a:rPr lang="en-US" sz="1100" u="none" dirty="0"/>
              <a:t> and 3</a:t>
            </a:r>
            <a:r>
              <a:rPr lang="en-US" sz="1100" u="none" baseline="30000" dirty="0"/>
              <a:t>rd</a:t>
            </a:r>
            <a:r>
              <a:rPr lang="en-US" sz="1100" u="none" dirty="0"/>
              <a:t> in the nation in those measures. </a:t>
            </a:r>
          </a:p>
          <a:p>
            <a:endParaRPr lang="en-US" sz="1100" u="none" dirty="0"/>
          </a:p>
          <a:p>
            <a:r>
              <a:rPr lang="en-US" sz="1100" u="none" dirty="0"/>
              <a:t>Texas, Oklahoma, Illinois, Kansas, Minnesota, Nebraska, and North Dakota are also major states with significant crop production sectors, while also doubling as wind energy players.</a:t>
            </a:r>
          </a:p>
        </p:txBody>
      </p:sp>
      <p:sp>
        <p:nvSpPr>
          <p:cNvPr id="4" name="Slide Number Placeholder 3">
            <a:extLst>
              <a:ext uri="{FF2B5EF4-FFF2-40B4-BE49-F238E27FC236}">
                <a16:creationId xmlns:a16="http://schemas.microsoft.com/office/drawing/2014/main" id="{3A7E641A-1D24-16FC-20A7-B3226C5365BB}"/>
              </a:ext>
            </a:extLst>
          </p:cNvPr>
          <p:cNvSpPr>
            <a:spLocks noGrp="1"/>
          </p:cNvSpPr>
          <p:nvPr>
            <p:ph type="sldNum" sz="quarter" idx="5"/>
          </p:nvPr>
        </p:nvSpPr>
        <p:spPr/>
        <p:txBody>
          <a:bodyPr/>
          <a:lstStyle/>
          <a:p>
            <a:pPr>
              <a:defRPr/>
            </a:pPr>
            <a:fld id="{C455B295-EFEC-491B-8F5C-1F896F730C71}" type="slidenum">
              <a:rPr lang="en-US" smtClean="0"/>
              <a:pPr>
                <a:defRPr/>
              </a:pPr>
              <a:t>31</a:t>
            </a:fld>
            <a:endParaRPr lang="en-US"/>
          </a:p>
        </p:txBody>
      </p:sp>
    </p:spTree>
    <p:extLst>
      <p:ext uri="{BB962C8B-B14F-4D97-AF65-F5344CB8AC3E}">
        <p14:creationId xmlns:p14="http://schemas.microsoft.com/office/powerpoint/2010/main" val="36299829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The other extra revenue source I want to mention is the Solar Energy market, which has become more common in the past 4 to 5 years. Solar farm development has especially been driven by the policy coming out of the Inflation Reduction Act legislation passed in 2022, which has really been the driver of the “green energy” movement.</a:t>
            </a:r>
          </a:p>
          <a:p>
            <a:endParaRPr lang="en-US" sz="1100" dirty="0"/>
          </a:p>
          <a:p>
            <a:r>
              <a:rPr lang="en-US" sz="1100" dirty="0"/>
              <a:t>There are strong opinions on both sides of that conversation as to whether any of this is good or bad, so we’re going to set that aside.</a:t>
            </a:r>
          </a:p>
          <a:p>
            <a:endParaRPr lang="en-US" sz="1100" dirty="0"/>
          </a:p>
          <a:p>
            <a:r>
              <a:rPr lang="en-US" sz="1100" dirty="0"/>
              <a:t>But we all know it is happening because we can see these solar developments when we drive down the road.</a:t>
            </a:r>
          </a:p>
          <a:p>
            <a:endParaRPr lang="en-US" sz="1100" dirty="0"/>
          </a:p>
          <a:p>
            <a:r>
              <a:rPr lang="en-US" sz="1100" u="sng" dirty="0"/>
              <a:t>Anyone here been solicited?  Anyone here signed up for solar farm leasing?</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32</a:t>
            </a:fld>
            <a:endParaRPr lang="en-US"/>
          </a:p>
        </p:txBody>
      </p:sp>
    </p:spTree>
    <p:extLst>
      <p:ext uri="{BB962C8B-B14F-4D97-AF65-F5344CB8AC3E}">
        <p14:creationId xmlns:p14="http://schemas.microsoft.com/office/powerpoint/2010/main" val="2337534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PV = Photovoltaic</a:t>
            </a:r>
          </a:p>
          <a:p>
            <a:endParaRPr lang="en-US" sz="1100" dirty="0"/>
          </a:p>
          <a:p>
            <a:r>
              <a:rPr lang="en-US" sz="1100" dirty="0"/>
              <a:t>Where have solar projects been most common? Where the sun shines!</a:t>
            </a:r>
          </a:p>
          <a:p>
            <a:endParaRPr lang="en-US" sz="1100" dirty="0"/>
          </a:p>
          <a:p>
            <a:r>
              <a:rPr lang="en-US" sz="1100" dirty="0"/>
              <a:t>How have they had such a fast influence? Money talks!  I am aware of projects that are soliciting acres at $2-3000/acre per year.</a:t>
            </a:r>
          </a:p>
          <a:p>
            <a:endParaRPr lang="en-US" sz="1100" dirty="0"/>
          </a:p>
          <a:p>
            <a:r>
              <a:rPr lang="en-US" sz="1100" dirty="0"/>
              <a:t>A lot of people lump solar and wind into the same bucket.  And, maybe they are related as “clean energy” sources.  </a:t>
            </a:r>
          </a:p>
          <a:p>
            <a:endParaRPr lang="en-US" sz="1100" dirty="0"/>
          </a:p>
          <a:p>
            <a:r>
              <a:rPr lang="en-US" sz="1100" dirty="0"/>
              <a:t>But, in contrast to wind turbines, these solar farm completely change use of the property, whereas the wind turbines have a very small/fractional acre footprint.</a:t>
            </a:r>
          </a:p>
          <a:p>
            <a:endParaRPr lang="en-US" sz="1100" dirty="0"/>
          </a:p>
          <a:p>
            <a:r>
              <a:rPr lang="en-US" sz="1100" dirty="0"/>
              <a:t>Given weaker commodity prices in today’s marketplace, </a:t>
            </a:r>
            <a:r>
              <a:rPr lang="en-US" sz="1100" u="sng" dirty="0"/>
              <a:t>do you think we’re more likely to see more solar projects in the coming years?</a:t>
            </a:r>
            <a:r>
              <a:rPr lang="en-US" sz="1100" dirty="0"/>
              <a:t> (I think it may be likely.)</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33</a:t>
            </a:fld>
            <a:endParaRPr lang="en-US"/>
          </a:p>
        </p:txBody>
      </p:sp>
    </p:spTree>
    <p:extLst>
      <p:ext uri="{BB962C8B-B14F-4D97-AF65-F5344CB8AC3E}">
        <p14:creationId xmlns:p14="http://schemas.microsoft.com/office/powerpoint/2010/main" val="4026575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73DF9-D00E-6503-DF71-7F147AC70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654CA-31A6-CB07-0266-D63E3C76B1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37821-FD6A-0131-CBEA-3EE3190F66BF}"/>
              </a:ext>
            </a:extLst>
          </p:cNvPr>
          <p:cNvSpPr>
            <a:spLocks noGrp="1"/>
          </p:cNvSpPr>
          <p:nvPr>
            <p:ph type="body" idx="1"/>
          </p:nvPr>
        </p:nvSpPr>
        <p:spPr/>
        <p:txBody>
          <a:bodyPr/>
          <a:lstStyle/>
          <a:p>
            <a:r>
              <a:rPr lang="en-US" sz="1100" dirty="0"/>
              <a:t>Huge utility scale projects are employing solar with the most impact.  Yes, some residential and commercial applications are in play. However, the Utility scale projects that cover several thousand acres of land are the needle-movers.</a:t>
            </a:r>
          </a:p>
          <a:p>
            <a:endParaRPr lang="en-US" sz="1100" dirty="0"/>
          </a:p>
          <a:p>
            <a:r>
              <a:rPr lang="en-US" sz="1100" dirty="0"/>
              <a:t>You can see these utility scale projects between Phoenix and Los Angelos… near Boulder City, Nevada… </a:t>
            </a:r>
          </a:p>
          <a:p>
            <a:endParaRPr lang="en-US" sz="1100" dirty="0"/>
          </a:p>
          <a:p>
            <a:r>
              <a:rPr lang="en-US" sz="1100" dirty="0"/>
              <a:t>AND in northwest Indiana (Mammoth 12,000 acres)… </a:t>
            </a:r>
          </a:p>
          <a:p>
            <a:endParaRPr lang="en-US" sz="1100" dirty="0"/>
          </a:p>
          <a:p>
            <a:r>
              <a:rPr lang="en-US" sz="1100" dirty="0"/>
              <a:t>AND in central Illinois (Double Black Diamond 4,100 acres in Sangamon &amp; Morgan Co’s)…</a:t>
            </a:r>
          </a:p>
          <a:p>
            <a:endParaRPr lang="en-US" sz="1100" dirty="0"/>
          </a:p>
          <a:p>
            <a:r>
              <a:rPr lang="en-US" sz="1100" dirty="0"/>
              <a:t>AND in west-central Illinois (South Fulton Solar 3,800 acres in Fulton Co).</a:t>
            </a:r>
          </a:p>
          <a:p>
            <a:endParaRPr lang="en-US" sz="1100" dirty="0"/>
          </a:p>
          <a:p>
            <a:r>
              <a:rPr lang="en-US" sz="1100" dirty="0"/>
              <a:t>These projects are huge, and they are changing the look of those areas where they are occurring.</a:t>
            </a:r>
          </a:p>
        </p:txBody>
      </p:sp>
      <p:sp>
        <p:nvSpPr>
          <p:cNvPr id="4" name="Slide Number Placeholder 3">
            <a:extLst>
              <a:ext uri="{FF2B5EF4-FFF2-40B4-BE49-F238E27FC236}">
                <a16:creationId xmlns:a16="http://schemas.microsoft.com/office/drawing/2014/main" id="{71C2CD20-D2DF-9068-4853-174AE2710C34}"/>
              </a:ext>
            </a:extLst>
          </p:cNvPr>
          <p:cNvSpPr>
            <a:spLocks noGrp="1"/>
          </p:cNvSpPr>
          <p:nvPr>
            <p:ph type="sldNum" sz="quarter" idx="5"/>
          </p:nvPr>
        </p:nvSpPr>
        <p:spPr/>
        <p:txBody>
          <a:bodyPr/>
          <a:lstStyle/>
          <a:p>
            <a:pPr>
              <a:defRPr/>
            </a:pPr>
            <a:fld id="{C455B295-EFEC-491B-8F5C-1F896F730C71}" type="slidenum">
              <a:rPr lang="en-US" smtClean="0"/>
              <a:pPr>
                <a:defRPr/>
              </a:pPr>
              <a:t>34</a:t>
            </a:fld>
            <a:endParaRPr lang="en-US"/>
          </a:p>
        </p:txBody>
      </p:sp>
    </p:spTree>
    <p:extLst>
      <p:ext uri="{BB962C8B-B14F-4D97-AF65-F5344CB8AC3E}">
        <p14:creationId xmlns:p14="http://schemas.microsoft.com/office/powerpoint/2010/main" val="33424859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crop revenues, commodity prices, and government payments, and other revenue sources, are naturally big drivers underlying farmland values.  </a:t>
            </a:r>
          </a:p>
          <a:p>
            <a:endParaRPr lang="en-US" dirty="0"/>
          </a:p>
          <a:p>
            <a:r>
              <a:rPr lang="en-US" dirty="0"/>
              <a:t>Another important influence in our current land market is the cost of capital through interest rates.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35</a:t>
            </a:fld>
            <a:endParaRPr lang="en-US"/>
          </a:p>
        </p:txBody>
      </p:sp>
    </p:spTree>
    <p:extLst>
      <p:ext uri="{BB962C8B-B14F-4D97-AF65-F5344CB8AC3E}">
        <p14:creationId xmlns:p14="http://schemas.microsoft.com/office/powerpoint/2010/main" val="24815818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I think most of you know about the Fed Reserve and their work on interest rates.</a:t>
            </a:r>
          </a:p>
          <a:p>
            <a:endParaRPr lang="en-US" sz="1200" dirty="0"/>
          </a:p>
          <a:p>
            <a:r>
              <a:rPr lang="en-US" sz="1200" dirty="0"/>
              <a:t>The interest rate the Fed controls is called the Federal Funds Rate. This is the shortest of short-term interest rates… and it is what banks are charged by or earn from the Fed in the overnight lending market.</a:t>
            </a:r>
          </a:p>
          <a:p>
            <a:endParaRPr lang="en-US" sz="1200" dirty="0"/>
          </a:p>
          <a:p>
            <a:r>
              <a:rPr lang="en-US" sz="1200" dirty="0"/>
              <a:t>This is </a:t>
            </a:r>
            <a:r>
              <a:rPr lang="en-US" sz="1200" dirty="0" err="1"/>
              <a:t>kindof</a:t>
            </a:r>
            <a:r>
              <a:rPr lang="en-US" sz="1200" dirty="0"/>
              <a:t> the base interest rate, and it has influence over other short-term interest rates.  You’ll see changes in the Fed Funds rate impact what you are charged as a consumer on car loans and credit cards, for example.  </a:t>
            </a:r>
          </a:p>
          <a:p>
            <a:endParaRPr lang="en-US" sz="1200" dirty="0"/>
          </a:p>
          <a:p>
            <a:r>
              <a:rPr lang="en-US" sz="1200" dirty="0"/>
              <a:t>For perspective, the Fed had increased rates beginning in 2022 and running through the mid-late 2023 to 5.33%, which was its highest point in 15-20 years. </a:t>
            </a:r>
          </a:p>
          <a:p>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But in late 2024, thinking they had inflation tamed, the Fed started to lower the FFR with 3 different rate moves throughout the 2</a:t>
            </a:r>
            <a:r>
              <a:rPr lang="en-US" sz="1200" baseline="30000" dirty="0"/>
              <a:t>nd</a:t>
            </a:r>
            <a:r>
              <a:rPr lang="en-US" sz="1200" dirty="0"/>
              <a:t> half of 2024.  Today, the FFR is currently at 4.33%, which is one full % point lower than a year ago this time. </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36</a:t>
            </a:fld>
            <a:endParaRPr lang="en-US"/>
          </a:p>
        </p:txBody>
      </p:sp>
    </p:spTree>
    <p:extLst>
      <p:ext uri="{BB962C8B-B14F-4D97-AF65-F5344CB8AC3E}">
        <p14:creationId xmlns:p14="http://schemas.microsoft.com/office/powerpoint/2010/main" val="21355875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Why did the Fed aggressively raise rates in 2022, to begin with?</a:t>
            </a:r>
          </a:p>
          <a:p>
            <a:endParaRPr lang="en-US" sz="1200" dirty="0"/>
          </a:p>
          <a:p>
            <a:r>
              <a:rPr lang="en-US" sz="1200" dirty="0"/>
              <a:t>Because inflation had increased to levels that were well beyond the desired 2% inflation bogey that the Fed has established as its desired target inflation level.  In fact, during 2021 and 2022, inflation had increased to 40-year highs. So, one of the policy moves the Fed can use to tame inflation is to raise the FFR, which has the impact of diminishing continued spending and investment in an otherwise overheated economy.</a:t>
            </a:r>
          </a:p>
          <a:p>
            <a:endParaRPr lang="en-US" sz="1200" dirty="0"/>
          </a:p>
          <a:p>
            <a:r>
              <a:rPr lang="en-US" sz="1200" dirty="0"/>
              <a:t>Well, that policy started to work and throughout 2023 and into early 2024, inflation levels did come down. But not yet all the way down to their target of 2%. </a:t>
            </a:r>
          </a:p>
          <a:p>
            <a:endParaRPr lang="en-US" sz="1200" dirty="0"/>
          </a:p>
          <a:p>
            <a:r>
              <a:rPr lang="en-US" sz="1200" dirty="0"/>
              <a:t>[The Core CPI is the price measured basket of goods and services that excludes the most volatile prices, chiefly food and energy.  I’m not sure why those are excluded because they seem like pretty significant spending categories to me, but they are excluded.]</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37</a:t>
            </a:fld>
            <a:endParaRPr lang="en-US"/>
          </a:p>
        </p:txBody>
      </p:sp>
    </p:spTree>
    <p:extLst>
      <p:ext uri="{BB962C8B-B14F-4D97-AF65-F5344CB8AC3E}">
        <p14:creationId xmlns:p14="http://schemas.microsoft.com/office/powerpoint/2010/main" val="3763498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50" dirty="0"/>
              <a:t>The market is forecasting 3 additional rate cuts in the FFR for the balance of 2025. </a:t>
            </a:r>
          </a:p>
          <a:p>
            <a:endParaRPr lang="en-US" sz="1150" dirty="0"/>
          </a:p>
          <a:p>
            <a:r>
              <a:rPr lang="en-US" sz="1150" dirty="0"/>
              <a:t>And there’s real attention given to how much further the Fed might plan to lower rates… and when.  One year ago, expectations were for the Fed Funds rate to be much lower than it currently is. But, again, inflation has proven more stubborn than expected. </a:t>
            </a:r>
          </a:p>
          <a:p>
            <a:endParaRPr lang="en-US" sz="1150" dirty="0"/>
          </a:p>
          <a:p>
            <a:r>
              <a:rPr lang="en-US" sz="1150" dirty="0"/>
              <a:t>And with the spring tariff announcement, there has been pretty broad belief that tariffs could be inflationary. </a:t>
            </a:r>
            <a:r>
              <a:rPr lang="en-US" sz="1150" u="sng" dirty="0"/>
              <a:t>How many of you believe the tariff situation is likely to be inflationary?</a:t>
            </a:r>
            <a:endParaRPr lang="en-US" sz="1150" dirty="0"/>
          </a:p>
          <a:p>
            <a:endParaRPr lang="en-US" sz="1150" dirty="0"/>
          </a:p>
          <a:p>
            <a:r>
              <a:rPr lang="en-US" sz="1150" dirty="0"/>
              <a:t>Time will tell.  I personally expect rates to stay higher for longer, especially given our current policy environment.</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38</a:t>
            </a:fld>
            <a:endParaRPr lang="en-US"/>
          </a:p>
        </p:txBody>
      </p:sp>
    </p:spTree>
    <p:extLst>
      <p:ext uri="{BB962C8B-B14F-4D97-AF65-F5344CB8AC3E}">
        <p14:creationId xmlns:p14="http://schemas.microsoft.com/office/powerpoint/2010/main" val="18396651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44958-557B-5B30-61D8-CDE51B15B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093CCA-D1A8-367B-8BF8-B20365F9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5B6AA7-D08F-B521-33E4-29D7D51F9B09}"/>
              </a:ext>
            </a:extLst>
          </p:cNvPr>
          <p:cNvSpPr>
            <a:spLocks noGrp="1"/>
          </p:cNvSpPr>
          <p:nvPr>
            <p:ph type="body" idx="1"/>
          </p:nvPr>
        </p:nvSpPr>
        <p:spPr/>
        <p:txBody>
          <a:bodyPr/>
          <a:lstStyle/>
          <a:p>
            <a:r>
              <a:rPr lang="en-US" sz="1150" dirty="0"/>
              <a:t>The University of Michigan conducts a monthly Consumer Expectations survey, and broadly speaking, the May 2025 survey showed inflation expectations for the next 12 months jumped because those surveyed expect for tariffs to be inflationary.</a:t>
            </a:r>
          </a:p>
          <a:p>
            <a:endParaRPr lang="en-US" sz="1150" dirty="0"/>
          </a:p>
          <a:p>
            <a:r>
              <a:rPr lang="en-US" sz="1150" dirty="0"/>
              <a:t>Again, time will tell.</a:t>
            </a:r>
          </a:p>
          <a:p>
            <a:endParaRPr lang="en-US" sz="1150" dirty="0"/>
          </a:p>
          <a:p>
            <a:r>
              <a:rPr lang="en-US" sz="1150" dirty="0"/>
              <a:t>But one of the Fed’s main mandates is to keep inflation in check.  So, they’ve been slow to lower rates thus far in 2025 for concern of potential inflation heating up again because of the tariffs.  Talk about a tug of war!</a:t>
            </a:r>
          </a:p>
          <a:p>
            <a:endParaRPr lang="en-US" sz="1150" dirty="0"/>
          </a:p>
          <a:p>
            <a:r>
              <a:rPr lang="en-US" sz="1150" dirty="0"/>
              <a:t>(Fed mandate #1 – Inflation ~2% Annually)</a:t>
            </a:r>
          </a:p>
          <a:p>
            <a:r>
              <a:rPr lang="en-US" sz="1150" dirty="0"/>
              <a:t>(Fed mandate #2 – Maintain “Full Employment” in our economy).</a:t>
            </a:r>
          </a:p>
        </p:txBody>
      </p:sp>
      <p:sp>
        <p:nvSpPr>
          <p:cNvPr id="4" name="Slide Number Placeholder 3">
            <a:extLst>
              <a:ext uri="{FF2B5EF4-FFF2-40B4-BE49-F238E27FC236}">
                <a16:creationId xmlns:a16="http://schemas.microsoft.com/office/drawing/2014/main" id="{D670044E-8F0D-95E1-E6D7-674A7937EB02}"/>
              </a:ext>
            </a:extLst>
          </p:cNvPr>
          <p:cNvSpPr>
            <a:spLocks noGrp="1"/>
          </p:cNvSpPr>
          <p:nvPr>
            <p:ph type="sldNum" sz="quarter" idx="5"/>
          </p:nvPr>
        </p:nvSpPr>
        <p:spPr/>
        <p:txBody>
          <a:bodyPr/>
          <a:lstStyle/>
          <a:p>
            <a:pPr>
              <a:defRPr/>
            </a:pPr>
            <a:fld id="{C455B295-EFEC-491B-8F5C-1F896F730C71}" type="slidenum">
              <a:rPr lang="en-US" smtClean="0"/>
              <a:pPr>
                <a:defRPr/>
              </a:pPr>
              <a:t>39</a:t>
            </a:fld>
            <a:endParaRPr lang="en-US"/>
          </a:p>
        </p:txBody>
      </p:sp>
    </p:spTree>
    <p:extLst>
      <p:ext uri="{BB962C8B-B14F-4D97-AF65-F5344CB8AC3E}">
        <p14:creationId xmlns:p14="http://schemas.microsoft.com/office/powerpoint/2010/main" val="3217030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82035-AEB0-0DEE-DE8F-ADD27E24F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DE18A-C2C0-584C-A75F-FC7E3D475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95044-CDE0-1A44-2303-7B3E48DA5B9E}"/>
              </a:ext>
            </a:extLst>
          </p:cNvPr>
          <p:cNvSpPr>
            <a:spLocks noGrp="1"/>
          </p:cNvSpPr>
          <p:nvPr>
            <p:ph type="body" idx="1"/>
          </p:nvPr>
        </p:nvSpPr>
        <p:spPr/>
        <p:txBody>
          <a:bodyPr/>
          <a:lstStyle/>
          <a:p>
            <a:r>
              <a:rPr lang="en-US" sz="1150" dirty="0"/>
              <a:t>Something that the Fed governors, every politician in our country, every bond market trader, and probably most of you, pay attention to and are concerned about is the level of deficit spending by the Federal Government.</a:t>
            </a:r>
          </a:p>
          <a:p>
            <a:endParaRPr lang="en-US" sz="1150" dirty="0"/>
          </a:p>
          <a:p>
            <a:r>
              <a:rPr lang="en-US" sz="1150" dirty="0"/>
              <a:t>Why do I bring this up in the interest rate discussion? Because our deficit and debt spending has to be paid back!  And if our total Federal debt gets to a level that the bond market considers “out of hand”, the bond market (which finances our debt) will require higher interest rates in order for bond buyers to buy bonds.</a:t>
            </a:r>
          </a:p>
        </p:txBody>
      </p:sp>
      <p:sp>
        <p:nvSpPr>
          <p:cNvPr id="4" name="Slide Number Placeholder 3">
            <a:extLst>
              <a:ext uri="{FF2B5EF4-FFF2-40B4-BE49-F238E27FC236}">
                <a16:creationId xmlns:a16="http://schemas.microsoft.com/office/drawing/2014/main" id="{4B3D1E78-FE44-D8FA-B7D3-D0F8E98CEA11}"/>
              </a:ext>
            </a:extLst>
          </p:cNvPr>
          <p:cNvSpPr>
            <a:spLocks noGrp="1"/>
          </p:cNvSpPr>
          <p:nvPr>
            <p:ph type="sldNum" sz="quarter" idx="5"/>
          </p:nvPr>
        </p:nvSpPr>
        <p:spPr/>
        <p:txBody>
          <a:bodyPr/>
          <a:lstStyle/>
          <a:p>
            <a:pPr>
              <a:defRPr/>
            </a:pPr>
            <a:fld id="{C455B295-EFEC-491B-8F5C-1F896F730C71}" type="slidenum">
              <a:rPr lang="en-US" smtClean="0"/>
              <a:pPr>
                <a:defRPr/>
              </a:pPr>
              <a:t>40</a:t>
            </a:fld>
            <a:endParaRPr lang="en-US"/>
          </a:p>
        </p:txBody>
      </p:sp>
    </p:spTree>
    <p:extLst>
      <p:ext uri="{BB962C8B-B14F-4D97-AF65-F5344CB8AC3E}">
        <p14:creationId xmlns:p14="http://schemas.microsoft.com/office/powerpoint/2010/main" val="1842550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60680-2D8B-A4AE-9FA5-D2F20D129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F183F-C089-9F34-9A33-BAE33D0F5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C8ADA-F825-55F4-A7B1-0A19E428E0AF}"/>
              </a:ext>
            </a:extLst>
          </p:cNvPr>
          <p:cNvSpPr>
            <a:spLocks noGrp="1"/>
          </p:cNvSpPr>
          <p:nvPr>
            <p:ph type="body" idx="1"/>
          </p:nvPr>
        </p:nvSpPr>
        <p:spPr/>
        <p:txBody>
          <a:bodyPr/>
          <a:lstStyle/>
          <a:p>
            <a:r>
              <a:rPr lang="en-US" sz="1150" dirty="0"/>
              <a:t>And as it happens, this is where our annual interest expense is currently at.</a:t>
            </a:r>
          </a:p>
          <a:p>
            <a:endParaRPr lang="en-US" sz="1150" dirty="0"/>
          </a:p>
          <a:p>
            <a:r>
              <a:rPr lang="en-US" sz="1150" u="sng" dirty="0"/>
              <a:t>How many of you are concerned with our debt and spending?</a:t>
            </a:r>
            <a:endParaRPr lang="en-US" sz="1150" dirty="0"/>
          </a:p>
          <a:p>
            <a:endParaRPr lang="en-US" sz="1150" u="sng" dirty="0"/>
          </a:p>
          <a:p>
            <a:r>
              <a:rPr lang="en-US" sz="1150" dirty="0"/>
              <a:t>In a $6 to $7 trillion dollar spending plan, a significant portion of which is deficit spending, this interest expense is increasingly concerning.</a:t>
            </a:r>
          </a:p>
          <a:p>
            <a:endParaRPr lang="en-US" sz="1150" dirty="0"/>
          </a:p>
          <a:p>
            <a:r>
              <a:rPr lang="en-US" sz="1150" dirty="0"/>
              <a:t>For we all know that debt interest payments are dollars that cannot be used for our real priorities.  But we’ve become so accustomed to having no fiscal discipline.</a:t>
            </a:r>
          </a:p>
          <a:p>
            <a:endParaRPr lang="en-US" sz="1150" dirty="0"/>
          </a:p>
          <a:p>
            <a:r>
              <a:rPr lang="en-US" sz="1150" dirty="0"/>
              <a:t>To me, this is concerning.</a:t>
            </a:r>
          </a:p>
        </p:txBody>
      </p:sp>
      <p:sp>
        <p:nvSpPr>
          <p:cNvPr id="4" name="Slide Number Placeholder 3">
            <a:extLst>
              <a:ext uri="{FF2B5EF4-FFF2-40B4-BE49-F238E27FC236}">
                <a16:creationId xmlns:a16="http://schemas.microsoft.com/office/drawing/2014/main" id="{E41B8715-A7F2-5CBC-5C3E-21C066B745D1}"/>
              </a:ext>
            </a:extLst>
          </p:cNvPr>
          <p:cNvSpPr>
            <a:spLocks noGrp="1"/>
          </p:cNvSpPr>
          <p:nvPr>
            <p:ph type="sldNum" sz="quarter" idx="5"/>
          </p:nvPr>
        </p:nvSpPr>
        <p:spPr/>
        <p:txBody>
          <a:bodyPr/>
          <a:lstStyle/>
          <a:p>
            <a:pPr>
              <a:defRPr/>
            </a:pPr>
            <a:fld id="{C455B295-EFEC-491B-8F5C-1F896F730C71}" type="slidenum">
              <a:rPr lang="en-US" smtClean="0"/>
              <a:pPr>
                <a:defRPr/>
              </a:pPr>
              <a:t>41</a:t>
            </a:fld>
            <a:endParaRPr lang="en-US"/>
          </a:p>
        </p:txBody>
      </p:sp>
    </p:spTree>
    <p:extLst>
      <p:ext uri="{BB962C8B-B14F-4D97-AF65-F5344CB8AC3E}">
        <p14:creationId xmlns:p14="http://schemas.microsoft.com/office/powerpoint/2010/main" val="23015904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This is concerning to me because, if we don’t get our fiscal house in order, all this debt spending and debt accumulation, will impact long-term mortgage rates. </a:t>
            </a:r>
          </a:p>
          <a:p>
            <a:endParaRPr lang="en-US" sz="1200" dirty="0"/>
          </a:p>
          <a:p>
            <a:r>
              <a:rPr lang="en-US" sz="1200" dirty="0"/>
              <a:t>As I have shared before, the 10-Year Treasury bond market is the benchmark rate for mortgage products… and farm mortgages are generally priced at 3-4% higher than the 10-Year Treasury.   </a:t>
            </a:r>
          </a:p>
          <a:p>
            <a:endParaRPr lang="en-US" sz="1200" dirty="0"/>
          </a:p>
          <a:p>
            <a:r>
              <a:rPr lang="en-US" sz="1200" dirty="0"/>
              <a:t>So, if the 10-Year Treasury is at 4%, you’ll see long terms mortgage rates in the range of 7 to 8%.  And that’s where we currently sit.</a:t>
            </a:r>
          </a:p>
          <a:p>
            <a:endParaRPr lang="en-US" sz="1200" dirty="0"/>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42</a:t>
            </a:fld>
            <a:endParaRPr lang="en-US"/>
          </a:p>
        </p:txBody>
      </p:sp>
    </p:spTree>
    <p:extLst>
      <p:ext uri="{BB962C8B-B14F-4D97-AF65-F5344CB8AC3E}">
        <p14:creationId xmlns:p14="http://schemas.microsoft.com/office/powerpoint/2010/main" val="16241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As we look back at a longer-term chart over the past decade-and-a-half of agricultural interest rates, here’s how the average fixed interest rate picture looks for the different Fed Bank regions across the country, as of Q1 2025…  </a:t>
            </a:r>
          </a:p>
          <a:p>
            <a:endParaRPr lang="en-US" sz="1200" dirty="0"/>
          </a:p>
          <a:p>
            <a:r>
              <a:rPr lang="en-US" sz="1200" dirty="0"/>
              <a:t>In the next update from the KC Fed of this chart, and once the early 2025 rate data is included, I think we may actually see the trailing 12-month interest rate averages start to creep higher again.</a:t>
            </a:r>
          </a:p>
          <a:p>
            <a:endParaRPr lang="en-US" sz="1200" dirty="0"/>
          </a:p>
          <a:p>
            <a:r>
              <a:rPr lang="en-US" sz="1200" dirty="0"/>
              <a:t>Higher interest rates… in this tug of war environment… </a:t>
            </a:r>
            <a:r>
              <a:rPr lang="en-US" sz="1200" u="sng" dirty="0"/>
              <a:t>are they supportive to land values or harmful to higher land values?</a:t>
            </a:r>
          </a:p>
          <a:p>
            <a:endParaRPr lang="en-US" sz="1200" u="sng" dirty="0"/>
          </a:p>
          <a:p>
            <a:r>
              <a:rPr lang="en-US" sz="1200" dirty="0"/>
              <a:t>Just remember… If long-term bond buyers require higher rates of return in order to be incentivized to buy our bonds – to cover their increasing risk – it will be more expensive for anyone who borrows money.  Maybe to the point of being cost prohibitive… and/or where asset values may be negatively impacted.</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43</a:t>
            </a:fld>
            <a:endParaRPr lang="en-US"/>
          </a:p>
        </p:txBody>
      </p:sp>
    </p:spTree>
    <p:extLst>
      <p:ext uri="{BB962C8B-B14F-4D97-AF65-F5344CB8AC3E}">
        <p14:creationId xmlns:p14="http://schemas.microsoft.com/office/powerpoint/2010/main" val="13803618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major factor that I think influences the price of Midwestern farmland is the amount of land that’s on the market at any one time or in any one area.</a:t>
            </a:r>
          </a:p>
          <a:p>
            <a:endParaRPr lang="en-US" dirty="0"/>
          </a:p>
          <a:p>
            <a:r>
              <a:rPr lang="en-US" u="sng" dirty="0"/>
              <a:t>Normally, when there’s a big supply of something to buy, what happens to the cost of that something?</a:t>
            </a:r>
          </a:p>
          <a:p>
            <a:endParaRPr lang="en-US" dirty="0"/>
          </a:p>
          <a:p>
            <a:r>
              <a:rPr lang="en-US" u="sng" dirty="0"/>
              <a:t>Or, if something is scarce but a lot of people still want it, what happens to the price?</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44</a:t>
            </a:fld>
            <a:endParaRPr lang="en-US"/>
          </a:p>
        </p:txBody>
      </p:sp>
    </p:spTree>
    <p:extLst>
      <p:ext uri="{BB962C8B-B14F-4D97-AF65-F5344CB8AC3E}">
        <p14:creationId xmlns:p14="http://schemas.microsoft.com/office/powerpoint/2010/main" val="9223828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pPr marL="0" marR="0" lvl="0" indent="0">
              <a:spcBef>
                <a:spcPts val="0"/>
              </a:spcBef>
              <a:spcAft>
                <a:spcPts val="0"/>
              </a:spcAft>
              <a:buFont typeface="Symbol" panose="05050102010706020507" pitchFamily="18" charset="2"/>
              <a:buNone/>
            </a:pPr>
            <a:r>
              <a:rPr lang="en-US" sz="1050" dirty="0">
                <a:latin typeface="Arial" panose="020B0604020202020204" pitchFamily="34" charset="0"/>
                <a:cs typeface="Arial" panose="020B0604020202020204" pitchFamily="34" charset="0"/>
              </a:rPr>
              <a:t>Let’s look at sale volume from recent years…</a:t>
            </a:r>
          </a:p>
          <a:p>
            <a:pPr marL="0" marR="0" lvl="0" indent="0">
              <a:spcBef>
                <a:spcPts val="0"/>
              </a:spcBef>
              <a:spcAft>
                <a:spcPts val="0"/>
              </a:spcAft>
              <a:buFont typeface="Symbol" panose="05050102010706020507" pitchFamily="18" charset="2"/>
              <a:buNone/>
            </a:pPr>
            <a:endParaRPr lang="en-US" sz="1050" dirty="0">
              <a:latin typeface="Arial" panose="020B0604020202020204" pitchFamily="34" charset="0"/>
              <a:cs typeface="Arial" panose="020B0604020202020204" pitchFamily="34" charset="0"/>
            </a:endParaRPr>
          </a:p>
          <a:p>
            <a:pPr marL="0" marR="0" lvl="0" indent="0">
              <a:spcBef>
                <a:spcPts val="0"/>
              </a:spcBef>
              <a:spcAft>
                <a:spcPts val="0"/>
              </a:spcAft>
              <a:buFont typeface="Symbol" panose="05050102010706020507" pitchFamily="18" charset="2"/>
              <a:buNone/>
            </a:pPr>
            <a:r>
              <a:rPr lang="en-US" sz="1050" dirty="0">
                <a:latin typeface="Arial" panose="020B0604020202020204" pitchFamily="34" charset="0"/>
                <a:cs typeface="Arial" panose="020B0604020202020204" pitchFamily="34" charset="0"/>
              </a:rPr>
              <a:t>This chart shows data on Iowa only from FCSA, using the 3 filters of…</a:t>
            </a:r>
          </a:p>
          <a:p>
            <a:pPr marL="228600" marR="0" lvl="0" indent="-228600">
              <a:spcBef>
                <a:spcPts val="0"/>
              </a:spcBef>
              <a:spcAft>
                <a:spcPts val="0"/>
              </a:spcAft>
              <a:buFont typeface="Symbol" panose="05050102010706020507" pitchFamily="18" charset="2"/>
              <a:buAutoNum type="alphaUcParenR"/>
            </a:pPr>
            <a:r>
              <a:rPr lang="en-US" sz="1050" dirty="0">
                <a:effectLst/>
                <a:latin typeface="Arial" panose="020B0604020202020204" pitchFamily="34" charset="0"/>
                <a:ea typeface="Times New Roman" panose="02020603050405020304" pitchFamily="18" charset="0"/>
                <a:cs typeface="Arial" panose="020B0604020202020204" pitchFamily="34" charset="0"/>
              </a:rPr>
              <a:t>85% tillable (eliminates many sales), </a:t>
            </a:r>
          </a:p>
          <a:p>
            <a:pPr marR="0" lvl="0">
              <a:spcBef>
                <a:spcPts val="0"/>
              </a:spcBef>
              <a:spcAft>
                <a:spcPts val="0"/>
              </a:spcAft>
            </a:pPr>
            <a:r>
              <a:rPr lang="en-US" sz="1050" dirty="0">
                <a:effectLst/>
                <a:latin typeface="Arial" panose="020B0604020202020204" pitchFamily="34" charset="0"/>
                <a:ea typeface="Times New Roman" panose="02020603050405020304" pitchFamily="18" charset="0"/>
                <a:cs typeface="Arial" panose="020B0604020202020204" pitchFamily="34" charset="0"/>
              </a:rPr>
              <a:t>B) </a:t>
            </a:r>
            <a:r>
              <a:rPr lang="en-US" sz="1050" u="sng" dirty="0">
                <a:effectLst/>
                <a:latin typeface="Arial" panose="020B0604020202020204" pitchFamily="34" charset="0"/>
                <a:ea typeface="Times New Roman" panose="02020603050405020304" pitchFamily="18" charset="0"/>
                <a:cs typeface="Arial" panose="020B0604020202020204" pitchFamily="34" charset="0"/>
              </a:rPr>
              <a:t>&gt;</a:t>
            </a:r>
            <a:r>
              <a:rPr lang="en-US" sz="1050" u="none" dirty="0">
                <a:effectLst/>
                <a:latin typeface="Arial" panose="020B0604020202020204" pitchFamily="34" charset="0"/>
                <a:ea typeface="Times New Roman" panose="02020603050405020304" pitchFamily="18" charset="0"/>
                <a:cs typeface="Arial" panose="020B0604020202020204" pitchFamily="34" charset="0"/>
              </a:rPr>
              <a:t> </a:t>
            </a:r>
            <a:r>
              <a:rPr lang="en-US" sz="1050" dirty="0">
                <a:effectLst/>
                <a:latin typeface="Arial" panose="020B0604020202020204" pitchFamily="34" charset="0"/>
                <a:ea typeface="Times New Roman" panose="02020603050405020304" pitchFamily="18" charset="0"/>
                <a:cs typeface="Arial" panose="020B0604020202020204" pitchFamily="34" charset="0"/>
              </a:rPr>
              <a:t>80 acres (eliminates many more sales), and </a:t>
            </a:r>
          </a:p>
          <a:p>
            <a:pPr marR="0" lvl="0">
              <a:spcBef>
                <a:spcPts val="0"/>
              </a:spcBef>
              <a:spcAft>
                <a:spcPts val="0"/>
              </a:spcAft>
            </a:pPr>
            <a:r>
              <a:rPr lang="en-US" sz="1050" dirty="0">
                <a:effectLst/>
                <a:latin typeface="Arial" panose="020B0604020202020204" pitchFamily="34" charset="0"/>
                <a:ea typeface="Times New Roman" panose="02020603050405020304" pitchFamily="18" charset="0"/>
                <a:cs typeface="Arial" panose="020B0604020202020204" pitchFamily="34" charset="0"/>
              </a:rPr>
              <a:t>C) Highest and Best Use of Ag.</a:t>
            </a:r>
          </a:p>
          <a:p>
            <a:endParaRPr lang="en-US" sz="1050" dirty="0">
              <a:effectLst/>
              <a:latin typeface="Arial" panose="020B0604020202020204" pitchFamily="34" charset="0"/>
              <a:cs typeface="Arial" panose="020B0604020202020204" pitchFamily="34" charset="0"/>
            </a:endParaRPr>
          </a:p>
          <a:p>
            <a:r>
              <a:rPr lang="en-US" sz="1050" dirty="0">
                <a:effectLst/>
                <a:latin typeface="Arial" panose="020B0604020202020204" pitchFamily="34" charset="0"/>
                <a:cs typeface="Arial" panose="020B0604020202020204" pitchFamily="34" charset="0"/>
              </a:rPr>
              <a:t>In 2024, we saw 672 auction sales qualified out of 1200 total auctions.  I</a:t>
            </a:r>
            <a:r>
              <a:rPr lang="en-US" sz="1050" dirty="0">
                <a:latin typeface="Arial" panose="020B0604020202020204" pitchFamily="34" charset="0"/>
                <a:cs typeface="Arial" panose="020B0604020202020204" pitchFamily="34" charset="0"/>
              </a:rPr>
              <a:t>f we were to look into 2024 sale volumes in Illinois, Minnesota, Nebraska, and other areas, I’m very confident we’d see a similar trend.  And the trend is what is most important here.</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By and large over the past few years, the market has swallowed a huge volume of land without much trouble, and actually did it at much higher prices.  </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In 2024, I believe we saw demand for additional land shrink for the first time in several years because less income, higher interest rates, and just more overall pressure in the market.  BUT… it seems supply of land available to purchase shrunk in a similar way to demand… therefore we did not see an abundance of price movement beyond those moves we already discussed.</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It’s always important to recognize and understand basic economics. If demand should fall relative to supply, we may see prices soften more than they have the past year.</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45</a:t>
            </a:fld>
            <a:endParaRPr lang="en-US"/>
          </a:p>
        </p:txBody>
      </p:sp>
    </p:spTree>
    <p:extLst>
      <p:ext uri="{BB962C8B-B14F-4D97-AF65-F5344CB8AC3E}">
        <p14:creationId xmlns:p14="http://schemas.microsoft.com/office/powerpoint/2010/main" val="15295064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dirty="0"/>
              <a:t>This chart is from Iowa State’s land values survey at the end of 2024. It shows the relationship between strength in land values and the volume of sales. I’ve showed you a similar chart from the KC Fed before. </a:t>
            </a:r>
          </a:p>
          <a:p>
            <a:endParaRPr lang="en-US" dirty="0"/>
          </a:p>
          <a:p>
            <a:r>
              <a:rPr lang="en-US" dirty="0"/>
              <a:t>This basically shows that more land comes to the market when land values are strong – and less land is offered to the market when land values are weak or weakening. </a:t>
            </a:r>
          </a:p>
          <a:p>
            <a:endParaRPr lang="en-US" dirty="0"/>
          </a:p>
          <a:p>
            <a:r>
              <a:rPr lang="en-US" dirty="0"/>
              <a:t>Essentially, this shows us that less land is sold into a weak market. And because less land is sold, that more limited supply does actually has the impact of helping to maintain land price levels.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46</a:t>
            </a:fld>
            <a:endParaRPr lang="en-US"/>
          </a:p>
        </p:txBody>
      </p:sp>
    </p:spTree>
    <p:extLst>
      <p:ext uri="{BB962C8B-B14F-4D97-AF65-F5344CB8AC3E}">
        <p14:creationId xmlns:p14="http://schemas.microsoft.com/office/powerpoint/2010/main" val="42180687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nearing the home stretch here, and let’s spend just a few minutes talking about who is buying land…</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47</a:t>
            </a:fld>
            <a:endParaRPr lang="en-US"/>
          </a:p>
        </p:txBody>
      </p:sp>
    </p:spTree>
    <p:extLst>
      <p:ext uri="{BB962C8B-B14F-4D97-AF65-F5344CB8AC3E}">
        <p14:creationId xmlns:p14="http://schemas.microsoft.com/office/powerpoint/2010/main" val="3418172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From Iowa State University, looking back over the past 30+ years, we find that farmers have made up 60 to 80% of the buying public for farms, depending on the year, and Investors make up 10 to 30% of the buying market for farmland. Most recently, it’s been 70/25/5, with the 5 as new farmers and/or others.</a:t>
            </a:r>
          </a:p>
          <a:p>
            <a:endParaRPr lang="en-US" sz="1200" dirty="0"/>
          </a:p>
          <a:p>
            <a:r>
              <a:rPr lang="en-US" sz="1200" dirty="0"/>
              <a:t>That’s not surprising to most of us.  Land is the most essential input for the farming profession so you would expect farmers to be a majority buyer of the core asset.</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48</a:t>
            </a:fld>
            <a:endParaRPr lang="en-US"/>
          </a:p>
        </p:txBody>
      </p:sp>
    </p:spTree>
    <p:extLst>
      <p:ext uri="{BB962C8B-B14F-4D97-AF65-F5344CB8AC3E}">
        <p14:creationId xmlns:p14="http://schemas.microsoft.com/office/powerpoint/2010/main" val="7391733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popular number from Iowa State is 84%.  </a:t>
            </a:r>
            <a:r>
              <a:rPr lang="en-US" u="sng" dirty="0"/>
              <a:t>Anyone know what this 84% reference is all about?</a:t>
            </a:r>
          </a:p>
          <a:p>
            <a:endParaRPr lang="en-US" dirty="0"/>
          </a:p>
          <a:p>
            <a:r>
              <a:rPr lang="en-US" dirty="0"/>
              <a:t>This is the % of Iowa farmland that is owned without a mortgage, according to the most recent Iowa farmland ownership study from Iowa State University.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49</a:t>
            </a:fld>
            <a:endParaRPr lang="en-US"/>
          </a:p>
        </p:txBody>
      </p:sp>
    </p:spTree>
    <p:extLst>
      <p:ext uri="{BB962C8B-B14F-4D97-AF65-F5344CB8AC3E}">
        <p14:creationId xmlns:p14="http://schemas.microsoft.com/office/powerpoint/2010/main" val="12555578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100" dirty="0"/>
              <a:t>Let’s shift gears a little again and looks at historical farmland returns, across several Midwestern States, as well as some other asset classes. </a:t>
            </a:r>
          </a:p>
          <a:p>
            <a:endParaRPr lang="en-US" sz="1100" dirty="0"/>
          </a:p>
          <a:p>
            <a:r>
              <a:rPr lang="en-US" sz="1100" dirty="0"/>
              <a:t>Over the past 35+ years, farmland has proven to be a very consistent winner above most other asset classes.  And if I showed you a 40 or a 50-year chart, farmland generally the winner there, as well.  </a:t>
            </a:r>
          </a:p>
          <a:p>
            <a:endParaRPr lang="en-US" sz="1100" dirty="0"/>
          </a:p>
          <a:p>
            <a:r>
              <a:rPr lang="en-US" sz="1100" dirty="0"/>
              <a:t>Longer term charts show slightly better stock performance than the past 35 years… but stocks still do not out-perform farmland.  </a:t>
            </a:r>
          </a:p>
          <a:p>
            <a:endParaRPr lang="en-US" sz="1100" dirty="0"/>
          </a:p>
          <a:p>
            <a:r>
              <a:rPr lang="en-US" sz="1100" dirty="0"/>
              <a:t>And maybe the biggest difference in asset performance is how farmland fares when things in ag get tough.  Take a look at the minimum/maximum return columns of the various assets… stocks have sailed high, but stock values have also collapsed at certain times.  Farmland, in contrast, has also had times with its sails out… but has not had the more violent ride of other assets during the stormy seasons.</a:t>
            </a:r>
          </a:p>
          <a:p>
            <a:endParaRPr lang="en-US" sz="1100" dirty="0"/>
          </a:p>
          <a:p>
            <a:r>
              <a:rPr lang="en-US" sz="1100" dirty="0"/>
              <a:t>Said differently, </a:t>
            </a:r>
            <a:r>
              <a:rPr lang="en-US" sz="1100" u="sng" dirty="0"/>
              <a:t>how much did farmland values change this spring with the tariff announcements, compared to the S &amp; P 500?</a:t>
            </a:r>
            <a:r>
              <a:rPr lang="en-US" sz="1100" dirty="0"/>
              <a:t>  Volatility in land is generally much lower.</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50</a:t>
            </a:fld>
            <a:endParaRPr lang="en-US"/>
          </a:p>
        </p:txBody>
      </p:sp>
    </p:spTree>
    <p:extLst>
      <p:ext uri="{BB962C8B-B14F-4D97-AF65-F5344CB8AC3E}">
        <p14:creationId xmlns:p14="http://schemas.microsoft.com/office/powerpoint/2010/main" val="38318491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F94D3-8CE2-F036-B01A-46B94D0F52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4F827-0ED9-9359-7ECA-FC3EBBA7AAB0}"/>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9BCDBFCA-B493-4687-A04F-CD520690ED06}"/>
              </a:ext>
            </a:extLst>
          </p:cNvPr>
          <p:cNvSpPr>
            <a:spLocks noGrp="1"/>
          </p:cNvSpPr>
          <p:nvPr>
            <p:ph type="body" idx="1"/>
          </p:nvPr>
        </p:nvSpPr>
        <p:spPr/>
        <p:txBody>
          <a:bodyPr/>
          <a:lstStyle/>
          <a:p>
            <a:r>
              <a:rPr lang="en-US" sz="1200" dirty="0"/>
              <a:t>Here’s a little different look to even more state-level data than provided in the chart on the last slide.  These are average annual returns to row-crop farmland over the past 30 years.</a:t>
            </a:r>
          </a:p>
          <a:p>
            <a:endParaRPr lang="en-US" sz="1200" dirty="0"/>
          </a:p>
          <a:p>
            <a:r>
              <a:rPr lang="en-US" sz="1200" dirty="0"/>
              <a:t>Pretty impressive returns across the Corn Belt and central Plains.</a:t>
            </a:r>
          </a:p>
        </p:txBody>
      </p:sp>
      <p:sp>
        <p:nvSpPr>
          <p:cNvPr id="4" name="Slide Number Placeholder 3">
            <a:extLst>
              <a:ext uri="{FF2B5EF4-FFF2-40B4-BE49-F238E27FC236}">
                <a16:creationId xmlns:a16="http://schemas.microsoft.com/office/drawing/2014/main" id="{9C669EB1-3DB5-E060-9D28-E5490668EB67}"/>
              </a:ext>
            </a:extLst>
          </p:cNvPr>
          <p:cNvSpPr>
            <a:spLocks noGrp="1"/>
          </p:cNvSpPr>
          <p:nvPr>
            <p:ph type="sldNum" sz="quarter" idx="5"/>
          </p:nvPr>
        </p:nvSpPr>
        <p:spPr/>
        <p:txBody>
          <a:bodyPr/>
          <a:lstStyle/>
          <a:p>
            <a:pPr>
              <a:defRPr/>
            </a:pPr>
            <a:fld id="{C455B295-EFEC-491B-8F5C-1F896F730C71}" type="slidenum">
              <a:rPr lang="en-US" smtClean="0"/>
              <a:pPr>
                <a:defRPr/>
              </a:pPr>
              <a:t>51</a:t>
            </a:fld>
            <a:endParaRPr lang="en-US"/>
          </a:p>
        </p:txBody>
      </p:sp>
    </p:spTree>
    <p:extLst>
      <p:ext uri="{BB962C8B-B14F-4D97-AF65-F5344CB8AC3E}">
        <p14:creationId xmlns:p14="http://schemas.microsoft.com/office/powerpoint/2010/main" val="42035902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100" dirty="0"/>
              <a:t>Here’s another representation of Midwest farmland as an asset class going back to January 1970… 55 years of data.  This chart is from the Chicago Fed, and each of the bars reflects year-over-year asset value appreciation or depreciation.</a:t>
            </a:r>
          </a:p>
          <a:p>
            <a:endParaRPr lang="en-US" sz="1100" dirty="0"/>
          </a:p>
          <a:p>
            <a:r>
              <a:rPr lang="en-US" sz="1100" dirty="0"/>
              <a:t>Out of these 55 years, there’s only been 8 years when values have fallen, along with 2 flat years.  The other 45 years have had some level of year-over-year appreciation. And the significance of the up moves have been much more significant than the down years.  In fact, 18 of the 55 years had more than 10% annual appreciation.</a:t>
            </a:r>
          </a:p>
          <a:p>
            <a:endParaRPr lang="en-US" sz="1100" dirty="0"/>
          </a:p>
          <a:p>
            <a:r>
              <a:rPr lang="en-US" sz="1100" dirty="0"/>
              <a:t>And when you consider that this is only appreciation or depreciation of the asset – e.g., does not include the annual income from the asset – I think that is impressive.  </a:t>
            </a:r>
          </a:p>
          <a:p>
            <a:endParaRPr lang="en-US" sz="1100" dirty="0"/>
          </a:p>
          <a:p>
            <a:r>
              <a:rPr lang="en-US" sz="1100" dirty="0"/>
              <a:t>Said differently… farmland is not a sure bet… but over the long term, it has been an incredibly performing investment.</a:t>
            </a:r>
          </a:p>
          <a:p>
            <a:endParaRPr lang="en-US" sz="1100" dirty="0"/>
          </a:p>
          <a:p>
            <a:r>
              <a:rPr lang="en-US" sz="1100" dirty="0"/>
              <a:t>Let me ask… </a:t>
            </a:r>
            <a:r>
              <a:rPr lang="en-US" sz="1100" u="sng" dirty="0"/>
              <a:t>Does anyone here wish they would have bought more land 30 years ago?  </a:t>
            </a:r>
          </a:p>
          <a:p>
            <a:endParaRPr lang="en-US" sz="1100" u="sng" dirty="0"/>
          </a:p>
          <a:p>
            <a:r>
              <a:rPr lang="en-US" sz="1100" u="sng" dirty="0"/>
              <a:t>Or, is there an asset class you would have rather invested your money in?</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52</a:t>
            </a:fld>
            <a:endParaRPr lang="en-US"/>
          </a:p>
        </p:txBody>
      </p:sp>
    </p:spTree>
    <p:extLst>
      <p:ext uri="{BB962C8B-B14F-4D97-AF65-F5344CB8AC3E}">
        <p14:creationId xmlns:p14="http://schemas.microsoft.com/office/powerpoint/2010/main" val="5584456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A0D4E-ECFE-A961-A36C-84B70D549D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5D260-E490-EF90-FC61-3C5297D1F380}"/>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ADD70EF6-0755-7D97-04E4-1BA4E472AE64}"/>
              </a:ext>
            </a:extLst>
          </p:cNvPr>
          <p:cNvSpPr>
            <a:spLocks noGrp="1"/>
          </p:cNvSpPr>
          <p:nvPr>
            <p:ph type="body" idx="1"/>
          </p:nvPr>
        </p:nvSpPr>
        <p:spPr/>
        <p:txBody>
          <a:bodyPr/>
          <a:lstStyle/>
          <a:p>
            <a:r>
              <a:rPr lang="en-US" sz="1050" dirty="0"/>
              <a:t>Now when I talk to potential investors, many say the annual returns to farmland just aren’t high enough compared to equities and other possibilities. But when we look at the data, that’s not always true.</a:t>
            </a:r>
          </a:p>
          <a:p>
            <a:endParaRPr lang="en-US" sz="1050" dirty="0"/>
          </a:p>
          <a:p>
            <a:r>
              <a:rPr lang="en-US" sz="1050" dirty="0"/>
              <a:t>Here’s a chart detailing the historical dividend yield on the S &amp; P 500. At the end of Q2 here in 2025, the index yielded 1.25% for the past 12 months… it’s lowest level since 2000.  </a:t>
            </a:r>
            <a:r>
              <a:rPr lang="en-US" sz="1050" u="sng" dirty="0"/>
              <a:t>Let me ask this group… What is a dividend yield?</a:t>
            </a:r>
            <a:r>
              <a:rPr lang="en-US" sz="1050" u="none" dirty="0"/>
              <a:t>  </a:t>
            </a:r>
          </a:p>
          <a:p>
            <a:endParaRPr lang="en-US" sz="1050" u="none" dirty="0"/>
          </a:p>
          <a:p>
            <a:r>
              <a:rPr lang="en-US" sz="1050" u="none" dirty="0"/>
              <a:t>Correct, it’s the income produced by an asset </a:t>
            </a:r>
            <a:r>
              <a:rPr lang="en-US" sz="1050" b="1" i="1" u="sng" dirty="0"/>
              <a:t>and</a:t>
            </a:r>
            <a:r>
              <a:rPr lang="en-US" sz="1050" b="1" i="1" u="none" dirty="0"/>
              <a:t> </a:t>
            </a:r>
            <a:r>
              <a:rPr lang="en-US" sz="1050" u="none" dirty="0"/>
              <a:t>returned to the owner </a:t>
            </a:r>
            <a:r>
              <a:rPr lang="en-US" sz="1050" b="1" i="1" u="sng" dirty="0"/>
              <a:t>divided by</a:t>
            </a:r>
            <a:r>
              <a:rPr lang="en-US" sz="1050" u="none" dirty="0"/>
              <a:t> the asset’s value.</a:t>
            </a:r>
            <a:endParaRPr lang="en-US" sz="1050" u="sng" dirty="0"/>
          </a:p>
          <a:p>
            <a:endParaRPr lang="en-US" sz="1050" dirty="0"/>
          </a:p>
          <a:p>
            <a:r>
              <a:rPr lang="en-US" sz="1050" dirty="0"/>
              <a:t>Let’s do a little thought exercise… If we take your farm’s income, and make a comparative calculation by dividing your per acre income over the per acre value of your farm, did you earn a better dividend yield on your farm this past year than you could’ve in the S&amp;P? </a:t>
            </a:r>
          </a:p>
          <a:p>
            <a:endParaRPr lang="en-US" sz="1050" dirty="0"/>
          </a:p>
          <a:p>
            <a:r>
              <a:rPr lang="en-US" sz="1050" dirty="0"/>
              <a:t>The fact of the matter is, over the past 35+ years, row-crop farm dividend yields have generally outperformed that of the S &amp; P 500.</a:t>
            </a:r>
          </a:p>
          <a:p>
            <a:endParaRPr lang="en-US" sz="1050" dirty="0"/>
          </a:p>
          <a:p>
            <a:r>
              <a:rPr lang="en-US" sz="1050" dirty="0"/>
              <a:t>So… my conclusion here… is that farmland overall returns are historically better than stocks… and so are the income portion of those returns.  </a:t>
            </a:r>
            <a:r>
              <a:rPr lang="en-US" sz="1050" u="sng" dirty="0"/>
              <a:t>Does this surprise anyone here?</a:t>
            </a:r>
          </a:p>
        </p:txBody>
      </p:sp>
      <p:sp>
        <p:nvSpPr>
          <p:cNvPr id="4" name="Slide Number Placeholder 3">
            <a:extLst>
              <a:ext uri="{FF2B5EF4-FFF2-40B4-BE49-F238E27FC236}">
                <a16:creationId xmlns:a16="http://schemas.microsoft.com/office/drawing/2014/main" id="{88207DBD-80E3-4CC5-1469-A377A5AC1FFC}"/>
              </a:ext>
            </a:extLst>
          </p:cNvPr>
          <p:cNvSpPr>
            <a:spLocks noGrp="1"/>
          </p:cNvSpPr>
          <p:nvPr>
            <p:ph type="sldNum" sz="quarter" idx="5"/>
          </p:nvPr>
        </p:nvSpPr>
        <p:spPr/>
        <p:txBody>
          <a:bodyPr/>
          <a:lstStyle/>
          <a:p>
            <a:pPr>
              <a:defRPr/>
            </a:pPr>
            <a:fld id="{C455B295-EFEC-491B-8F5C-1F896F730C71}" type="slidenum">
              <a:rPr lang="en-US" smtClean="0"/>
              <a:pPr>
                <a:defRPr/>
              </a:pPr>
              <a:t>53</a:t>
            </a:fld>
            <a:endParaRPr lang="en-US"/>
          </a:p>
        </p:txBody>
      </p:sp>
    </p:spTree>
    <p:extLst>
      <p:ext uri="{BB962C8B-B14F-4D97-AF65-F5344CB8AC3E}">
        <p14:creationId xmlns:p14="http://schemas.microsoft.com/office/powerpoint/2010/main" val="30209698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topic… what to expect in the coming months…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54</a:t>
            </a:fld>
            <a:endParaRPr lang="en-US"/>
          </a:p>
        </p:txBody>
      </p:sp>
    </p:spTree>
    <p:extLst>
      <p:ext uri="{BB962C8B-B14F-4D97-AF65-F5344CB8AC3E}">
        <p14:creationId xmlns:p14="http://schemas.microsoft.com/office/powerpoint/2010/main" val="24536007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Something we should talk more about, which I think is important to understand about the farmland market, is that the land market is influenced by farmer attitudes and expectations.  So, watching and listening to certain measures of attitudes in the country can be really helpful to better understand market direction.</a:t>
            </a:r>
          </a:p>
          <a:p>
            <a:endParaRPr lang="en-US" sz="1200" dirty="0"/>
          </a:p>
          <a:p>
            <a:r>
              <a:rPr lang="en-US" sz="1200" dirty="0"/>
              <a:t>Purdue University publishes a monthly gauge of 400 surveyed farmers with their sentiments on various topics. And, it’s a survey I watch.</a:t>
            </a:r>
          </a:p>
          <a:p>
            <a:endParaRPr lang="en-US" sz="1200" dirty="0"/>
          </a:p>
          <a:p>
            <a:r>
              <a:rPr lang="en-US" sz="1200" dirty="0"/>
              <a:t>Recent survey results show that farmers attitudes improved since last fall. And that improvement is due exclusively to what they perceive as a more favorable environment politically as it relates to regulation and tax policy, with the change in administrations.</a:t>
            </a:r>
          </a:p>
          <a:p>
            <a:endParaRPr lang="en-US" sz="1200" dirty="0"/>
          </a:p>
          <a:p>
            <a:r>
              <a:rPr lang="en-US" sz="1200" dirty="0"/>
              <a:t>With the tariff situation earlier this spring there was a little zig-zag in that attitude level… but by and large, there was still confidence in agriculture in the ability of the Trump Administration to position US agriculture to be successful.</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55</a:t>
            </a:fld>
            <a:endParaRPr lang="en-US"/>
          </a:p>
        </p:txBody>
      </p:sp>
    </p:spTree>
    <p:extLst>
      <p:ext uri="{BB962C8B-B14F-4D97-AF65-F5344CB8AC3E}">
        <p14:creationId xmlns:p14="http://schemas.microsoft.com/office/powerpoint/2010/main" val="17749732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D8394-5096-DEF0-488B-BF56DBE19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1BE40-14B5-2654-47F2-EDAC023F81C7}"/>
              </a:ext>
            </a:extLst>
          </p:cNvPr>
          <p:cNvSpPr>
            <a:spLocks noGrp="1" noRot="1" noChangeAspect="1"/>
          </p:cNvSpPr>
          <p:nvPr>
            <p:ph type="sldImg"/>
          </p:nvPr>
        </p:nvSpPr>
        <p:spPr>
          <a:xfrm>
            <a:off x="1089025" y="698500"/>
            <a:ext cx="4832350" cy="3484563"/>
          </a:xfrm>
        </p:spPr>
      </p:sp>
      <p:sp>
        <p:nvSpPr>
          <p:cNvPr id="3" name="Notes Placeholder 2">
            <a:extLst>
              <a:ext uri="{FF2B5EF4-FFF2-40B4-BE49-F238E27FC236}">
                <a16:creationId xmlns:a16="http://schemas.microsoft.com/office/drawing/2014/main" id="{E6906123-9BE3-2307-CA6C-B166BFDACC39}"/>
              </a:ext>
            </a:extLst>
          </p:cNvPr>
          <p:cNvSpPr>
            <a:spLocks noGrp="1"/>
          </p:cNvSpPr>
          <p:nvPr>
            <p:ph type="body" idx="1"/>
          </p:nvPr>
        </p:nvSpPr>
        <p:spPr/>
        <p:txBody>
          <a:bodyPr/>
          <a:lstStyle/>
          <a:p>
            <a:r>
              <a:rPr lang="en-US" sz="1200" dirty="0"/>
              <a:t>The main farmer concerns for the past year have centered on the margins of production. Basically, farmers as a group continue to be chiefly concerned with high input expenses and low crop and livestock prices. </a:t>
            </a:r>
          </a:p>
          <a:p>
            <a:endParaRPr lang="en-US" sz="1200" dirty="0"/>
          </a:p>
          <a:p>
            <a:r>
              <a:rPr lang="en-US" sz="1200" dirty="0"/>
              <a:t>And that’s not really changed all that much over the past year.</a:t>
            </a:r>
          </a:p>
        </p:txBody>
      </p:sp>
      <p:sp>
        <p:nvSpPr>
          <p:cNvPr id="4" name="Slide Number Placeholder 3">
            <a:extLst>
              <a:ext uri="{FF2B5EF4-FFF2-40B4-BE49-F238E27FC236}">
                <a16:creationId xmlns:a16="http://schemas.microsoft.com/office/drawing/2014/main" id="{CD6D9CBD-C5EE-13A2-167B-52AEE43FB3FA}"/>
              </a:ext>
            </a:extLst>
          </p:cNvPr>
          <p:cNvSpPr>
            <a:spLocks noGrp="1"/>
          </p:cNvSpPr>
          <p:nvPr>
            <p:ph type="sldNum" sz="quarter" idx="5"/>
          </p:nvPr>
        </p:nvSpPr>
        <p:spPr/>
        <p:txBody>
          <a:bodyPr/>
          <a:lstStyle/>
          <a:p>
            <a:pPr>
              <a:defRPr/>
            </a:pPr>
            <a:fld id="{C455B295-EFEC-491B-8F5C-1F896F730C71}" type="slidenum">
              <a:rPr lang="en-US" smtClean="0"/>
              <a:pPr>
                <a:defRPr/>
              </a:pPr>
              <a:t>56</a:t>
            </a:fld>
            <a:endParaRPr lang="en-US"/>
          </a:p>
        </p:txBody>
      </p:sp>
    </p:spTree>
    <p:extLst>
      <p:ext uri="{BB962C8B-B14F-4D97-AF65-F5344CB8AC3E}">
        <p14:creationId xmlns:p14="http://schemas.microsoft.com/office/powerpoint/2010/main" val="31642013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As far as farmland values, farmers’ short-term expectations for where land values will be in a year, have also not really changed much for more than a year. </a:t>
            </a:r>
          </a:p>
          <a:p>
            <a:endParaRPr lang="en-US" sz="1200" dirty="0"/>
          </a:p>
          <a:p>
            <a:r>
              <a:rPr lang="en-US" sz="1200" dirty="0"/>
              <a:t>You can see in 2023 that confidence dropped little by little… but no major movements in the past year except for right before harvest last fall when it stopped raining and people became pretty negative/bearish for a short time.</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57</a:t>
            </a:fld>
            <a:endParaRPr lang="en-US"/>
          </a:p>
        </p:txBody>
      </p:sp>
    </p:spTree>
    <p:extLst>
      <p:ext uri="{BB962C8B-B14F-4D97-AF65-F5344CB8AC3E}">
        <p14:creationId xmlns:p14="http://schemas.microsoft.com/office/powerpoint/2010/main" val="12438380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Farmland professionals in Illinois were maybe a little more pessimistic than the Purdue survey, with 64% saying land values would fall throughout 2025… while roughly a third thought things were going to be flat.  </a:t>
            </a:r>
          </a:p>
          <a:p>
            <a:endParaRPr lang="en-US" sz="1200" dirty="0"/>
          </a:p>
          <a:p>
            <a:r>
              <a:rPr lang="en-US" sz="1200" dirty="0"/>
              <a:t>To be clear, at the time this survey was taken, there was little expectation for higher land values… so this may hit you a little more negatively than it would if the survey were taken today.</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58</a:t>
            </a:fld>
            <a:endParaRPr lang="en-US"/>
          </a:p>
        </p:txBody>
      </p:sp>
    </p:spTree>
    <p:extLst>
      <p:ext uri="{BB962C8B-B14F-4D97-AF65-F5344CB8AC3E}">
        <p14:creationId xmlns:p14="http://schemas.microsoft.com/office/powerpoint/2010/main" val="42705917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dirty="0"/>
              <a:t>And from the Purdue survey, we see that longer-term farmland price expectations still remain relatively high. </a:t>
            </a:r>
          </a:p>
          <a:p>
            <a:endParaRPr lang="en-US" dirty="0"/>
          </a:p>
          <a:p>
            <a:r>
              <a:rPr lang="en-US" dirty="0"/>
              <a:t>But this is also an interesting graph, because back in 2019 and 2020 when conditions were poor the last time, there was still this general belief in the marketplace that land values would be higher in 5 years than they were at that time.  Farmers overall are an optimistic bunch. And that holds true today.  </a:t>
            </a:r>
          </a:p>
          <a:p>
            <a:endParaRPr lang="en-US" dirty="0"/>
          </a:p>
          <a:p>
            <a:r>
              <a:rPr lang="en-US" u="sng" dirty="0"/>
              <a:t>Show of hands… how many here think land values will be higher in 5 years than they are right now?  How about 10 years?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59</a:t>
            </a:fld>
            <a:endParaRPr lang="en-US"/>
          </a:p>
        </p:txBody>
      </p:sp>
    </p:spTree>
    <p:extLst>
      <p:ext uri="{BB962C8B-B14F-4D97-AF65-F5344CB8AC3E}">
        <p14:creationId xmlns:p14="http://schemas.microsoft.com/office/powerpoint/2010/main" val="14159358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t>Here’s what I’d be watching for in the coming months to keep getting clues…</a:t>
            </a:r>
          </a:p>
          <a:p>
            <a:endParaRPr lang="en-US" sz="1200" dirty="0"/>
          </a:p>
          <a:p>
            <a:r>
              <a:rPr lang="en-US" sz="1200" dirty="0">
                <a:highlight>
                  <a:srgbClr val="FFFF00"/>
                </a:highlight>
              </a:rPr>
              <a:t>REVIEW THE BULLETS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60</a:t>
            </a:fld>
            <a:endParaRPr lang="en-US"/>
          </a:p>
        </p:txBody>
      </p:sp>
    </p:spTree>
    <p:extLst>
      <p:ext uri="{BB962C8B-B14F-4D97-AF65-F5344CB8AC3E}">
        <p14:creationId xmlns:p14="http://schemas.microsoft.com/office/powerpoint/2010/main" val="6796536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r>
              <a:rPr lang="en-US" sz="1200" dirty="0">
                <a:highlight>
                  <a:srgbClr val="FFFF00"/>
                </a:highlight>
              </a:rPr>
              <a:t>REVIEW THE BULLETS</a:t>
            </a: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61</a:t>
            </a:fld>
            <a:endParaRPr lang="en-US"/>
          </a:p>
        </p:txBody>
      </p:sp>
    </p:spTree>
    <p:extLst>
      <p:ext uri="{BB962C8B-B14F-4D97-AF65-F5344CB8AC3E}">
        <p14:creationId xmlns:p14="http://schemas.microsoft.com/office/powerpoint/2010/main" val="38918457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698500"/>
            <a:ext cx="4832350" cy="3484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62</a:t>
            </a:fld>
            <a:endParaRPr lang="en-US"/>
          </a:p>
        </p:txBody>
      </p:sp>
    </p:spTree>
    <p:extLst>
      <p:ext uri="{BB962C8B-B14F-4D97-AF65-F5344CB8AC3E}">
        <p14:creationId xmlns:p14="http://schemas.microsoft.com/office/powerpoint/2010/main" val="14467482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3795" name="Rectangle 3"/>
          <p:cNvSpPr>
            <a:spLocks noGrp="1" noChangeArrowheads="1"/>
          </p:cNvSpPr>
          <p:nvPr>
            <p:ph type="ctrTitle"/>
          </p:nvPr>
        </p:nvSpPr>
        <p:spPr>
          <a:xfrm>
            <a:off x="761286" y="2272457"/>
            <a:ext cx="8627904" cy="1568027"/>
          </a:xfrm>
        </p:spPr>
        <p:txBody>
          <a:bodyPr/>
          <a:lstStyle>
            <a:lvl1pPr>
              <a:defRPr/>
            </a:lvl1pPr>
          </a:lstStyle>
          <a:p>
            <a:r>
              <a:rPr lang="en-US"/>
              <a:t>Click to edit Master title style</a:t>
            </a:r>
          </a:p>
        </p:txBody>
      </p:sp>
      <p:sp>
        <p:nvSpPr>
          <p:cNvPr id="33796" name="Rectangle 4"/>
          <p:cNvSpPr>
            <a:spLocks noGrp="1" noChangeArrowheads="1"/>
          </p:cNvSpPr>
          <p:nvPr>
            <p:ph type="subTitle" idx="1"/>
          </p:nvPr>
        </p:nvSpPr>
        <p:spPr>
          <a:xfrm>
            <a:off x="1522573" y="4145280"/>
            <a:ext cx="7105333" cy="1869440"/>
          </a:xfrm>
        </p:spPr>
        <p:txBody>
          <a:bodyPr/>
          <a:lstStyle>
            <a:lvl1pPr marL="0" indent="0" algn="ctr">
              <a:buFontTx/>
              <a:buNone/>
              <a:defRPr/>
            </a:lvl1pPr>
          </a:lstStyle>
          <a:p>
            <a:r>
              <a:rPr lang="en-US"/>
              <a:t>Click to edit Master subtitle style</a:t>
            </a:r>
          </a:p>
        </p:txBody>
      </p:sp>
      <p:pic>
        <p:nvPicPr>
          <p:cNvPr id="13" name="Picture 12">
            <a:extLst>
              <a:ext uri="{FF2B5EF4-FFF2-40B4-BE49-F238E27FC236}">
                <a16:creationId xmlns:a16="http://schemas.microsoft.com/office/drawing/2014/main" id="{4DC5336A-6707-4E14-8603-D682F235DABF}"/>
              </a:ext>
            </a:extLst>
          </p:cNvPr>
          <p:cNvPicPr>
            <a:picLocks noChangeAspect="1"/>
          </p:cNvPicPr>
          <p:nvPr userDrawn="1"/>
        </p:nvPicPr>
        <p:blipFill>
          <a:blip r:embed="rId2"/>
          <a:stretch>
            <a:fillRect/>
          </a:stretch>
        </p:blipFill>
        <p:spPr>
          <a:xfrm>
            <a:off x="0" y="6593026"/>
            <a:ext cx="10150475" cy="72217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1817" y="4700696"/>
            <a:ext cx="8627904" cy="145288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1817" y="3100497"/>
            <a:ext cx="8627904" cy="1600199"/>
          </a:xfrm>
        </p:spPr>
        <p:txBody>
          <a:bodyPr anchor="b"/>
          <a:lstStyle>
            <a:lvl1pPr marL="0" indent="0">
              <a:buNone/>
              <a:defRPr sz="2000"/>
            </a:lvl1pPr>
            <a:lvl2pPr marL="457230" indent="0">
              <a:buNone/>
              <a:defRPr sz="1801"/>
            </a:lvl2pPr>
            <a:lvl3pPr marL="914461" indent="0">
              <a:buNone/>
              <a:defRPr sz="1600"/>
            </a:lvl3pPr>
            <a:lvl4pPr marL="1371693" indent="0">
              <a:buNone/>
              <a:defRPr sz="1401"/>
            </a:lvl4pPr>
            <a:lvl5pPr marL="1828923" indent="0">
              <a:buNone/>
              <a:defRPr sz="1401"/>
            </a:lvl5pPr>
            <a:lvl6pPr marL="2286154" indent="0">
              <a:buNone/>
              <a:defRPr sz="1401"/>
            </a:lvl6pPr>
            <a:lvl7pPr marL="2743384" indent="0">
              <a:buNone/>
              <a:defRPr sz="1401"/>
            </a:lvl7pPr>
            <a:lvl8pPr marL="3200614" indent="0">
              <a:buNone/>
              <a:defRPr sz="1401"/>
            </a:lvl8pPr>
            <a:lvl9pPr marL="3657844" indent="0">
              <a:buNone/>
              <a:defRPr sz="1401"/>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525" y="1706880"/>
            <a:ext cx="4483126" cy="5120640"/>
          </a:xfrm>
        </p:spPr>
        <p:txBody>
          <a:bodyPr/>
          <a:lstStyle>
            <a:lvl1pPr>
              <a:defRPr sz="2801"/>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9827" y="1706880"/>
            <a:ext cx="4483126" cy="5120640"/>
          </a:xfrm>
        </p:spPr>
        <p:txBody>
          <a:bodyPr/>
          <a:lstStyle>
            <a:lvl1pPr>
              <a:defRPr sz="2801"/>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7527" y="1637457"/>
            <a:ext cx="4484889" cy="682413"/>
          </a:xfrm>
        </p:spPr>
        <p:txBody>
          <a:bodyPr anchor="b"/>
          <a:lstStyle>
            <a:lvl1pPr marL="0" indent="0">
              <a:buNone/>
              <a:defRPr sz="2400" b="1"/>
            </a:lvl1pPr>
            <a:lvl2pPr marL="457230" indent="0">
              <a:buNone/>
              <a:defRPr sz="2000" b="1"/>
            </a:lvl2pPr>
            <a:lvl3pPr marL="914461" indent="0">
              <a:buNone/>
              <a:defRPr sz="1801" b="1"/>
            </a:lvl3pPr>
            <a:lvl4pPr marL="1371693" indent="0">
              <a:buNone/>
              <a:defRPr sz="1600" b="1"/>
            </a:lvl4pPr>
            <a:lvl5pPr marL="1828923" indent="0">
              <a:buNone/>
              <a:defRPr sz="1600" b="1"/>
            </a:lvl5pPr>
            <a:lvl6pPr marL="2286154" indent="0">
              <a:buNone/>
              <a:defRPr sz="1600" b="1"/>
            </a:lvl6pPr>
            <a:lvl7pPr marL="2743384" indent="0">
              <a:buNone/>
              <a:defRPr sz="1600" b="1"/>
            </a:lvl7pPr>
            <a:lvl8pPr marL="3200614" indent="0">
              <a:buNone/>
              <a:defRPr sz="1600" b="1"/>
            </a:lvl8pPr>
            <a:lvl9pPr marL="3657844" indent="0">
              <a:buNone/>
              <a:defRPr sz="1600" b="1"/>
            </a:lvl9pPr>
          </a:lstStyle>
          <a:p>
            <a:pPr lvl="0"/>
            <a:r>
              <a:rPr lang="en-US"/>
              <a:t>Click to edit Master text styles</a:t>
            </a:r>
          </a:p>
        </p:txBody>
      </p:sp>
      <p:sp>
        <p:nvSpPr>
          <p:cNvPr id="4" name="Content Placeholder 3"/>
          <p:cNvSpPr>
            <a:spLocks noGrp="1"/>
          </p:cNvSpPr>
          <p:nvPr>
            <p:ph sz="half" idx="2"/>
          </p:nvPr>
        </p:nvSpPr>
        <p:spPr>
          <a:xfrm>
            <a:off x="507527" y="2319870"/>
            <a:ext cx="4484889" cy="4214707"/>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56303" y="1637457"/>
            <a:ext cx="4486651" cy="682413"/>
          </a:xfrm>
        </p:spPr>
        <p:txBody>
          <a:bodyPr anchor="b"/>
          <a:lstStyle>
            <a:lvl1pPr marL="0" indent="0">
              <a:buNone/>
              <a:defRPr sz="2400" b="1"/>
            </a:lvl1pPr>
            <a:lvl2pPr marL="457230" indent="0">
              <a:buNone/>
              <a:defRPr sz="2000" b="1"/>
            </a:lvl2pPr>
            <a:lvl3pPr marL="914461" indent="0">
              <a:buNone/>
              <a:defRPr sz="1801" b="1"/>
            </a:lvl3pPr>
            <a:lvl4pPr marL="1371693" indent="0">
              <a:buNone/>
              <a:defRPr sz="1600" b="1"/>
            </a:lvl4pPr>
            <a:lvl5pPr marL="1828923" indent="0">
              <a:buNone/>
              <a:defRPr sz="1600" b="1"/>
            </a:lvl5pPr>
            <a:lvl6pPr marL="2286154" indent="0">
              <a:buNone/>
              <a:defRPr sz="1600" b="1"/>
            </a:lvl6pPr>
            <a:lvl7pPr marL="2743384" indent="0">
              <a:buNone/>
              <a:defRPr sz="1600" b="1"/>
            </a:lvl7pPr>
            <a:lvl8pPr marL="3200614" indent="0">
              <a:buNone/>
              <a:defRPr sz="1600" b="1"/>
            </a:lvl8pPr>
            <a:lvl9pPr marL="365784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56303" y="2319870"/>
            <a:ext cx="4486651" cy="4214707"/>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7525" y="291253"/>
            <a:ext cx="3339436" cy="123952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68554" y="291257"/>
            <a:ext cx="5674397" cy="6243321"/>
          </a:xfrm>
        </p:spPr>
        <p:txBody>
          <a:bodyPr/>
          <a:lstStyle>
            <a:lvl1pPr>
              <a:defRPr sz="3200"/>
            </a:lvl1pPr>
            <a:lvl2pPr>
              <a:defRPr sz="2801"/>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7525" y="1530777"/>
            <a:ext cx="3339436" cy="5003801"/>
          </a:xfrm>
        </p:spPr>
        <p:txBody>
          <a:bodyPr/>
          <a:lstStyle>
            <a:lvl1pPr marL="0" indent="0">
              <a:buNone/>
              <a:defRPr sz="1401"/>
            </a:lvl1pPr>
            <a:lvl2pPr marL="457230" indent="0">
              <a:buNone/>
              <a:defRPr sz="1200"/>
            </a:lvl2pPr>
            <a:lvl3pPr marL="914461" indent="0">
              <a:buNone/>
              <a:defRPr sz="1001"/>
            </a:lvl3pPr>
            <a:lvl4pPr marL="1371693" indent="0">
              <a:buNone/>
              <a:defRPr sz="900"/>
            </a:lvl4pPr>
            <a:lvl5pPr marL="1828923" indent="0">
              <a:buNone/>
              <a:defRPr sz="900"/>
            </a:lvl5pPr>
            <a:lvl6pPr marL="2286154" indent="0">
              <a:buNone/>
              <a:defRPr sz="900"/>
            </a:lvl6pPr>
            <a:lvl7pPr marL="2743384" indent="0">
              <a:buNone/>
              <a:defRPr sz="900"/>
            </a:lvl7pPr>
            <a:lvl8pPr marL="3200614" indent="0">
              <a:buNone/>
              <a:defRPr sz="900"/>
            </a:lvl8pPr>
            <a:lvl9pPr marL="3657844"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9566" y="5120643"/>
            <a:ext cx="6090285" cy="60452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89566" y="653627"/>
            <a:ext cx="6090285" cy="4389120"/>
          </a:xfrm>
        </p:spPr>
        <p:txBody>
          <a:bodyPr/>
          <a:lstStyle>
            <a:lvl1pPr marL="0" indent="0">
              <a:buNone/>
              <a:defRPr sz="3200"/>
            </a:lvl1pPr>
            <a:lvl2pPr marL="457230" indent="0">
              <a:buNone/>
              <a:defRPr sz="2801"/>
            </a:lvl2pPr>
            <a:lvl3pPr marL="914461" indent="0">
              <a:buNone/>
              <a:defRPr sz="2400"/>
            </a:lvl3pPr>
            <a:lvl4pPr marL="1371693" indent="0">
              <a:buNone/>
              <a:defRPr sz="2000"/>
            </a:lvl4pPr>
            <a:lvl5pPr marL="1828923" indent="0">
              <a:buNone/>
              <a:defRPr sz="2000"/>
            </a:lvl5pPr>
            <a:lvl6pPr marL="2286154" indent="0">
              <a:buNone/>
              <a:defRPr sz="2000"/>
            </a:lvl6pPr>
            <a:lvl7pPr marL="2743384" indent="0">
              <a:buNone/>
              <a:defRPr sz="2000"/>
            </a:lvl7pPr>
            <a:lvl8pPr marL="3200614" indent="0">
              <a:buNone/>
              <a:defRPr sz="2000"/>
            </a:lvl8pPr>
            <a:lvl9pPr marL="3657844"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989566" y="5725164"/>
            <a:ext cx="6090285" cy="858519"/>
          </a:xfrm>
        </p:spPr>
        <p:txBody>
          <a:bodyPr/>
          <a:lstStyle>
            <a:lvl1pPr marL="0" indent="0">
              <a:buNone/>
              <a:defRPr sz="1401"/>
            </a:lvl1pPr>
            <a:lvl2pPr marL="457230" indent="0">
              <a:buNone/>
              <a:defRPr sz="1200"/>
            </a:lvl2pPr>
            <a:lvl3pPr marL="914461" indent="0">
              <a:buNone/>
              <a:defRPr sz="1001"/>
            </a:lvl3pPr>
            <a:lvl4pPr marL="1371693" indent="0">
              <a:buNone/>
              <a:defRPr sz="900"/>
            </a:lvl4pPr>
            <a:lvl5pPr marL="1828923" indent="0">
              <a:buNone/>
              <a:defRPr sz="900"/>
            </a:lvl5pPr>
            <a:lvl6pPr marL="2286154" indent="0">
              <a:buNone/>
              <a:defRPr sz="900"/>
            </a:lvl6pPr>
            <a:lvl7pPr marL="2743384" indent="0">
              <a:buNone/>
              <a:defRPr sz="900"/>
            </a:lvl7pPr>
            <a:lvl8pPr marL="3200614" indent="0">
              <a:buNone/>
              <a:defRPr sz="900"/>
            </a:lvl8pPr>
            <a:lvl9pPr marL="3657844"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59094" y="292948"/>
            <a:ext cx="2283857" cy="65345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7524" y="292948"/>
            <a:ext cx="6682396" cy="6534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1286" y="650240"/>
            <a:ext cx="8627904" cy="1219200"/>
          </a:xfrm>
        </p:spPr>
        <p:txBody>
          <a:bodyPr/>
          <a:lstStyle/>
          <a:p>
            <a:r>
              <a:rPr lang="en-US"/>
              <a:t>Click to edit Master title style</a:t>
            </a:r>
          </a:p>
        </p:txBody>
      </p:sp>
      <p:sp>
        <p:nvSpPr>
          <p:cNvPr id="3" name="Table Placeholder 2"/>
          <p:cNvSpPr>
            <a:spLocks noGrp="1"/>
          </p:cNvSpPr>
          <p:nvPr>
            <p:ph type="tbl" idx="1"/>
          </p:nvPr>
        </p:nvSpPr>
        <p:spPr>
          <a:xfrm>
            <a:off x="761286" y="2113280"/>
            <a:ext cx="8627904" cy="4389120"/>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xfrm>
            <a:off x="761286" y="6664960"/>
            <a:ext cx="2114682" cy="48768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468079" y="6664960"/>
            <a:ext cx="3214317" cy="48768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7274507" y="6664960"/>
            <a:ext cx="2114682" cy="487680"/>
          </a:xfrm>
          <a:prstGeom prst="rect">
            <a:avLst/>
          </a:prstGeom>
          <a:ln/>
        </p:spPr>
        <p:txBody>
          <a:bodyPr/>
          <a:lstStyle>
            <a:lvl1pPr>
              <a:defRPr/>
            </a:lvl1pPr>
          </a:lstStyle>
          <a:p>
            <a:pPr>
              <a:defRPr/>
            </a:pPr>
            <a:fld id="{870216D2-8107-45E6-AA96-440A34954F0C}" type="slidenum">
              <a:rPr lang="en-US" smtClean="0"/>
              <a:pPr>
                <a:defRPr/>
              </a:pPr>
              <a:t>‹#›</a:t>
            </a:fld>
            <a:endParaRPr lang="en-US" dirty="0"/>
          </a:p>
        </p:txBody>
      </p:sp>
    </p:spTree>
    <p:extLst>
      <p:ext uri="{BB962C8B-B14F-4D97-AF65-F5344CB8AC3E}">
        <p14:creationId xmlns:p14="http://schemas.microsoft.com/office/powerpoint/2010/main" val="213185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7524" y="292947"/>
            <a:ext cx="9135428"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07524" y="1706880"/>
            <a:ext cx="9135428" cy="51206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8" descr="New Hertz FM Logo_4"/>
          <p:cNvPicPr>
            <a:picLocks noChangeArrowheads="1"/>
          </p:cNvPicPr>
          <p:nvPr/>
        </p:nvPicPr>
        <p:blipFill>
          <a:blip r:embed="rId14" cstate="print"/>
          <a:srcRect/>
          <a:stretch>
            <a:fillRect/>
          </a:stretch>
        </p:blipFill>
        <p:spPr bwMode="invGray">
          <a:xfrm>
            <a:off x="8610282" y="6861387"/>
            <a:ext cx="1527860" cy="447040"/>
          </a:xfrm>
          <a:prstGeom prst="rect">
            <a:avLst/>
          </a:prstGeom>
          <a:noFill/>
          <a:ln w="9525">
            <a:noFill/>
            <a:miter lim="800000"/>
            <a:headEnd/>
            <a:tailEnd/>
          </a:ln>
        </p:spPr>
      </p:pic>
      <p:pic>
        <p:nvPicPr>
          <p:cNvPr id="8" name="Picture 8" descr="New Hertz FM Logo_4"/>
          <p:cNvPicPr>
            <a:picLocks noChangeArrowheads="1"/>
          </p:cNvPicPr>
          <p:nvPr/>
        </p:nvPicPr>
        <p:blipFill>
          <a:blip r:embed="rId14" cstate="print"/>
          <a:srcRect/>
          <a:stretch>
            <a:fillRect/>
          </a:stretch>
        </p:blipFill>
        <p:spPr bwMode="invGray">
          <a:xfrm>
            <a:off x="8610282" y="6861387"/>
            <a:ext cx="1527860" cy="447040"/>
          </a:xfrm>
          <a:prstGeom prst="rect">
            <a:avLst/>
          </a:prstGeom>
          <a:noFill/>
          <a:ln w="9525">
            <a:noFill/>
            <a:miter lim="800000"/>
            <a:headEnd/>
            <a:tailEnd/>
          </a:ln>
        </p:spPr>
      </p:pic>
      <p:pic>
        <p:nvPicPr>
          <p:cNvPr id="17" name="Picture 16">
            <a:extLst>
              <a:ext uri="{FF2B5EF4-FFF2-40B4-BE49-F238E27FC236}">
                <a16:creationId xmlns:a16="http://schemas.microsoft.com/office/drawing/2014/main" id="{852A2A71-EA4C-41FE-AA22-89F3FD8F8438}"/>
              </a:ext>
            </a:extLst>
          </p:cNvPr>
          <p:cNvPicPr>
            <a:picLocks noChangeAspect="1"/>
          </p:cNvPicPr>
          <p:nvPr userDrawn="1"/>
        </p:nvPicPr>
        <p:blipFill>
          <a:blip r:embed="rId15"/>
          <a:stretch>
            <a:fillRect/>
          </a:stretch>
        </p:blipFill>
        <p:spPr>
          <a:xfrm>
            <a:off x="0" y="6593026"/>
            <a:ext cx="10150475" cy="722174"/>
          </a:xfrm>
          <a:prstGeom prst="rect">
            <a:avLst/>
          </a:prstGeom>
        </p:spPr>
      </p:pic>
    </p:spTree>
  </p:cSld>
  <p:clrMap bg1="lt1" tx1="dk1" bg2="lt2" tx2="dk2" accent1="accent1" accent2="accent2" accent3="accent3" accent4="accent4" accent5="accent5" accent6="accent6" hlink="hlink" folHlink="folHlink"/>
  <p:sldLayoutIdLst>
    <p:sldLayoutId id="2147484209" r:id="rId1"/>
    <p:sldLayoutId id="2147484210" r:id="rId2"/>
    <p:sldLayoutId id="2147484211" r:id="rId3"/>
    <p:sldLayoutId id="2147484212" r:id="rId4"/>
    <p:sldLayoutId id="2147484213" r:id="rId5"/>
    <p:sldLayoutId id="2147484214" r:id="rId6"/>
    <p:sldLayoutId id="2147484215" r:id="rId7"/>
    <p:sldLayoutId id="2147484216" r:id="rId8"/>
    <p:sldLayoutId id="2147484217" r:id="rId9"/>
    <p:sldLayoutId id="2147484218" r:id="rId10"/>
    <p:sldLayoutId id="2147484219" r:id="rId11"/>
    <p:sldLayoutId id="2147484220" r:id="rId12"/>
  </p:sldLayoutIdLst>
  <p:txStyles>
    <p:titleStyle>
      <a:lvl1pPr algn="ctr" rtl="0" eaLnBrk="1" fontAlgn="base" hangingPunct="1">
        <a:spcBef>
          <a:spcPct val="0"/>
        </a:spcBef>
        <a:spcAft>
          <a:spcPct val="0"/>
        </a:spcAft>
        <a:defRPr sz="4400" b="1">
          <a:solidFill>
            <a:schemeClr val="tx2"/>
          </a:solidFill>
          <a:latin typeface="+mj-lt"/>
          <a:ea typeface="+mj-ea"/>
          <a:cs typeface="+mj-cs"/>
        </a:defRPr>
      </a:lvl1pPr>
      <a:lvl2pPr algn="ctr" rtl="0" eaLnBrk="1" fontAlgn="base" hangingPunct="1">
        <a:spcBef>
          <a:spcPct val="0"/>
        </a:spcBef>
        <a:spcAft>
          <a:spcPct val="0"/>
        </a:spcAft>
        <a:defRPr sz="4400" b="1">
          <a:solidFill>
            <a:schemeClr val="tx2"/>
          </a:solidFill>
          <a:latin typeface="Arial" charset="0"/>
        </a:defRPr>
      </a:lvl2pPr>
      <a:lvl3pPr algn="ctr" rtl="0" eaLnBrk="1" fontAlgn="base" hangingPunct="1">
        <a:spcBef>
          <a:spcPct val="0"/>
        </a:spcBef>
        <a:spcAft>
          <a:spcPct val="0"/>
        </a:spcAft>
        <a:defRPr sz="4400" b="1">
          <a:solidFill>
            <a:schemeClr val="tx2"/>
          </a:solidFill>
          <a:latin typeface="Arial" charset="0"/>
        </a:defRPr>
      </a:lvl3pPr>
      <a:lvl4pPr algn="ctr" rtl="0" eaLnBrk="1" fontAlgn="base" hangingPunct="1">
        <a:spcBef>
          <a:spcPct val="0"/>
        </a:spcBef>
        <a:spcAft>
          <a:spcPct val="0"/>
        </a:spcAft>
        <a:defRPr sz="4400" b="1">
          <a:solidFill>
            <a:schemeClr val="tx2"/>
          </a:solidFill>
          <a:latin typeface="Arial" charset="0"/>
        </a:defRPr>
      </a:lvl4pPr>
      <a:lvl5pPr algn="ctr" rtl="0" eaLnBrk="1" fontAlgn="base" hangingPunct="1">
        <a:spcBef>
          <a:spcPct val="0"/>
        </a:spcBef>
        <a:spcAft>
          <a:spcPct val="0"/>
        </a:spcAft>
        <a:defRPr sz="4400" b="1">
          <a:solidFill>
            <a:schemeClr val="tx2"/>
          </a:solidFill>
          <a:latin typeface="Arial" charset="0"/>
        </a:defRPr>
      </a:lvl5pPr>
      <a:lvl6pPr marL="457230" algn="ctr" rtl="0" eaLnBrk="1" fontAlgn="base" hangingPunct="1">
        <a:spcBef>
          <a:spcPct val="0"/>
        </a:spcBef>
        <a:spcAft>
          <a:spcPct val="0"/>
        </a:spcAft>
        <a:defRPr sz="4400" b="1">
          <a:solidFill>
            <a:schemeClr val="tx2"/>
          </a:solidFill>
          <a:latin typeface="Arial" charset="0"/>
        </a:defRPr>
      </a:lvl6pPr>
      <a:lvl7pPr marL="914461" algn="ctr" rtl="0" eaLnBrk="1" fontAlgn="base" hangingPunct="1">
        <a:spcBef>
          <a:spcPct val="0"/>
        </a:spcBef>
        <a:spcAft>
          <a:spcPct val="0"/>
        </a:spcAft>
        <a:defRPr sz="4400" b="1">
          <a:solidFill>
            <a:schemeClr val="tx2"/>
          </a:solidFill>
          <a:latin typeface="Arial" charset="0"/>
        </a:defRPr>
      </a:lvl7pPr>
      <a:lvl8pPr marL="1371693" algn="ctr" rtl="0" eaLnBrk="1" fontAlgn="base" hangingPunct="1">
        <a:spcBef>
          <a:spcPct val="0"/>
        </a:spcBef>
        <a:spcAft>
          <a:spcPct val="0"/>
        </a:spcAft>
        <a:defRPr sz="4400" b="1">
          <a:solidFill>
            <a:schemeClr val="tx2"/>
          </a:solidFill>
          <a:latin typeface="Arial" charset="0"/>
        </a:defRPr>
      </a:lvl8pPr>
      <a:lvl9pPr marL="1828923" algn="ctr" rtl="0" eaLnBrk="1" fontAlgn="base" hangingPunct="1">
        <a:spcBef>
          <a:spcPct val="0"/>
        </a:spcBef>
        <a:spcAft>
          <a:spcPct val="0"/>
        </a:spcAft>
        <a:defRPr sz="4400" b="1">
          <a:solidFill>
            <a:schemeClr val="tx2"/>
          </a:solidFill>
          <a:latin typeface="Arial" charset="0"/>
        </a:defRPr>
      </a:lvl9pPr>
    </p:titleStyle>
    <p:bodyStyle>
      <a:lvl1pPr marL="342923" indent="-342923" algn="l" rtl="0" eaLnBrk="1" fontAlgn="base" hangingPunct="1">
        <a:spcBef>
          <a:spcPct val="20000"/>
        </a:spcBef>
        <a:spcAft>
          <a:spcPct val="0"/>
        </a:spcAft>
        <a:buChar char="•"/>
        <a:defRPr sz="3200">
          <a:solidFill>
            <a:schemeClr val="tx1"/>
          </a:solidFill>
          <a:latin typeface="+mn-lt"/>
          <a:ea typeface="+mn-ea"/>
          <a:cs typeface="+mn-cs"/>
        </a:defRPr>
      </a:lvl1pPr>
      <a:lvl2pPr marL="743000" indent="-285770" algn="l" rtl="0" eaLnBrk="1" fontAlgn="base" hangingPunct="1">
        <a:spcBef>
          <a:spcPct val="20000"/>
        </a:spcBef>
        <a:spcAft>
          <a:spcPct val="0"/>
        </a:spcAft>
        <a:buChar char="–"/>
        <a:defRPr sz="2801">
          <a:solidFill>
            <a:schemeClr val="tx1"/>
          </a:solidFill>
          <a:latin typeface="+mn-lt"/>
        </a:defRPr>
      </a:lvl2pPr>
      <a:lvl3pPr marL="1143077" indent="-228616" algn="l" rtl="0" eaLnBrk="1" fontAlgn="base" hangingPunct="1">
        <a:spcBef>
          <a:spcPct val="20000"/>
        </a:spcBef>
        <a:spcAft>
          <a:spcPct val="0"/>
        </a:spcAft>
        <a:buChar char="•"/>
        <a:defRPr sz="2400">
          <a:solidFill>
            <a:schemeClr val="tx1"/>
          </a:solidFill>
          <a:latin typeface="+mn-lt"/>
        </a:defRPr>
      </a:lvl3pPr>
      <a:lvl4pPr marL="1600308" indent="-228616" algn="l" rtl="0" eaLnBrk="1" fontAlgn="base" hangingPunct="1">
        <a:spcBef>
          <a:spcPct val="20000"/>
        </a:spcBef>
        <a:spcAft>
          <a:spcPct val="0"/>
        </a:spcAft>
        <a:buChar char="–"/>
        <a:defRPr sz="2000">
          <a:solidFill>
            <a:schemeClr val="tx1"/>
          </a:solidFill>
          <a:latin typeface="+mn-lt"/>
        </a:defRPr>
      </a:lvl4pPr>
      <a:lvl5pPr marL="2057539" indent="-228616" algn="l" rtl="0" eaLnBrk="1" fontAlgn="base" hangingPunct="1">
        <a:spcBef>
          <a:spcPct val="20000"/>
        </a:spcBef>
        <a:spcAft>
          <a:spcPct val="0"/>
        </a:spcAft>
        <a:buChar char="»"/>
        <a:defRPr sz="2000">
          <a:solidFill>
            <a:schemeClr val="tx1"/>
          </a:solidFill>
          <a:latin typeface="+mn-lt"/>
        </a:defRPr>
      </a:lvl5pPr>
      <a:lvl6pPr marL="2514770" indent="-228616" algn="l" rtl="0" eaLnBrk="1" fontAlgn="base" hangingPunct="1">
        <a:spcBef>
          <a:spcPct val="20000"/>
        </a:spcBef>
        <a:spcAft>
          <a:spcPct val="0"/>
        </a:spcAft>
        <a:buChar char="»"/>
        <a:defRPr sz="2000">
          <a:solidFill>
            <a:schemeClr val="tx1"/>
          </a:solidFill>
          <a:latin typeface="+mn-lt"/>
        </a:defRPr>
      </a:lvl6pPr>
      <a:lvl7pPr marL="2972000" indent="-228616" algn="l" rtl="0" eaLnBrk="1" fontAlgn="base" hangingPunct="1">
        <a:spcBef>
          <a:spcPct val="20000"/>
        </a:spcBef>
        <a:spcAft>
          <a:spcPct val="0"/>
        </a:spcAft>
        <a:buChar char="»"/>
        <a:defRPr sz="2000">
          <a:solidFill>
            <a:schemeClr val="tx1"/>
          </a:solidFill>
          <a:latin typeface="+mn-lt"/>
        </a:defRPr>
      </a:lvl7pPr>
      <a:lvl8pPr marL="3429230" indent="-228616" algn="l" rtl="0" eaLnBrk="1" fontAlgn="base" hangingPunct="1">
        <a:spcBef>
          <a:spcPct val="20000"/>
        </a:spcBef>
        <a:spcAft>
          <a:spcPct val="0"/>
        </a:spcAft>
        <a:buChar char="»"/>
        <a:defRPr sz="2000">
          <a:solidFill>
            <a:schemeClr val="tx1"/>
          </a:solidFill>
          <a:latin typeface="+mn-lt"/>
        </a:defRPr>
      </a:lvl8pPr>
      <a:lvl9pPr marL="3886461" indent="-228616"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61" rtl="0" eaLnBrk="1" latinLnBrk="0" hangingPunct="1">
        <a:defRPr sz="1801" kern="1200">
          <a:solidFill>
            <a:schemeClr val="tx1"/>
          </a:solidFill>
          <a:latin typeface="+mn-lt"/>
          <a:ea typeface="+mn-ea"/>
          <a:cs typeface="+mn-cs"/>
        </a:defRPr>
      </a:lvl1pPr>
      <a:lvl2pPr marL="457230" algn="l" defTabSz="914461" rtl="0" eaLnBrk="1" latinLnBrk="0" hangingPunct="1">
        <a:defRPr sz="1801" kern="1200">
          <a:solidFill>
            <a:schemeClr val="tx1"/>
          </a:solidFill>
          <a:latin typeface="+mn-lt"/>
          <a:ea typeface="+mn-ea"/>
          <a:cs typeface="+mn-cs"/>
        </a:defRPr>
      </a:lvl2pPr>
      <a:lvl3pPr marL="914461" algn="l" defTabSz="914461" rtl="0" eaLnBrk="1" latinLnBrk="0" hangingPunct="1">
        <a:defRPr sz="1801" kern="1200">
          <a:solidFill>
            <a:schemeClr val="tx1"/>
          </a:solidFill>
          <a:latin typeface="+mn-lt"/>
          <a:ea typeface="+mn-ea"/>
          <a:cs typeface="+mn-cs"/>
        </a:defRPr>
      </a:lvl3pPr>
      <a:lvl4pPr marL="1371693" algn="l" defTabSz="914461" rtl="0" eaLnBrk="1" latinLnBrk="0" hangingPunct="1">
        <a:defRPr sz="1801" kern="1200">
          <a:solidFill>
            <a:schemeClr val="tx1"/>
          </a:solidFill>
          <a:latin typeface="+mn-lt"/>
          <a:ea typeface="+mn-ea"/>
          <a:cs typeface="+mn-cs"/>
        </a:defRPr>
      </a:lvl4pPr>
      <a:lvl5pPr marL="1828923" algn="l" defTabSz="914461" rtl="0" eaLnBrk="1" latinLnBrk="0" hangingPunct="1">
        <a:defRPr sz="1801" kern="1200">
          <a:solidFill>
            <a:schemeClr val="tx1"/>
          </a:solidFill>
          <a:latin typeface="+mn-lt"/>
          <a:ea typeface="+mn-ea"/>
          <a:cs typeface="+mn-cs"/>
        </a:defRPr>
      </a:lvl5pPr>
      <a:lvl6pPr marL="2286154" algn="l" defTabSz="914461" rtl="0" eaLnBrk="1" latinLnBrk="0" hangingPunct="1">
        <a:defRPr sz="1801" kern="1200">
          <a:solidFill>
            <a:schemeClr val="tx1"/>
          </a:solidFill>
          <a:latin typeface="+mn-lt"/>
          <a:ea typeface="+mn-ea"/>
          <a:cs typeface="+mn-cs"/>
        </a:defRPr>
      </a:lvl6pPr>
      <a:lvl7pPr marL="2743384" algn="l" defTabSz="914461" rtl="0" eaLnBrk="1" latinLnBrk="0" hangingPunct="1">
        <a:defRPr sz="1801" kern="1200">
          <a:solidFill>
            <a:schemeClr val="tx1"/>
          </a:solidFill>
          <a:latin typeface="+mn-lt"/>
          <a:ea typeface="+mn-ea"/>
          <a:cs typeface="+mn-cs"/>
        </a:defRPr>
      </a:lvl7pPr>
      <a:lvl8pPr marL="3200614" algn="l" defTabSz="914461" rtl="0" eaLnBrk="1" latinLnBrk="0" hangingPunct="1">
        <a:defRPr sz="1801" kern="1200">
          <a:solidFill>
            <a:schemeClr val="tx1"/>
          </a:solidFill>
          <a:latin typeface="+mn-lt"/>
          <a:ea typeface="+mn-ea"/>
          <a:cs typeface="+mn-cs"/>
        </a:defRPr>
      </a:lvl8pPr>
      <a:lvl9pPr marL="3657844" algn="l" defTabSz="91446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4.wdp"/></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microsoft.com/office/2007/relationships/hdphoto" Target="../media/hdphoto5.wdp"/></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microsoft.com/office/2007/relationships/hdphoto" Target="../media/hdphoto6.wdp"/></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4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7.wdp"/></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microsoft.com/office/2007/relationships/hdphoto" Target="../media/hdphoto8.wdp"/></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microsoft.com/office/2007/relationships/hdphoto" Target="../media/hdphoto9.wdp"/></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s://www.hertz.ag/real-estate" TargetMode="External"/><Relationship Id="rId13" Type="http://schemas.openxmlformats.org/officeDocument/2006/relationships/image" Target="../media/image68.png"/><Relationship Id="rId3" Type="http://schemas.openxmlformats.org/officeDocument/2006/relationships/hyperlink" Target="http://www.hertz.ag/" TargetMode="External"/><Relationship Id="rId7" Type="http://schemas.openxmlformats.org/officeDocument/2006/relationships/image" Target="../media/image65.jpeg"/><Relationship Id="rId12" Type="http://schemas.openxmlformats.org/officeDocument/2006/relationships/hyperlink" Target="https://www.instagram.com/hertzagland/"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hyperlink" Target="https://www.hertz.ag/" TargetMode="External"/><Relationship Id="rId11" Type="http://schemas.openxmlformats.org/officeDocument/2006/relationships/image" Target="../media/image67.jpeg"/><Relationship Id="rId5" Type="http://schemas.openxmlformats.org/officeDocument/2006/relationships/image" Target="../media/image64.png"/><Relationship Id="rId15" Type="http://schemas.openxmlformats.org/officeDocument/2006/relationships/hyperlink" Target="https://www.linkedin.com/company/273354/admin/" TargetMode="External"/><Relationship Id="rId10" Type="http://schemas.openxmlformats.org/officeDocument/2006/relationships/hyperlink" Target="https://www.hertz.ag/appraisals" TargetMode="External"/><Relationship Id="rId4" Type="http://schemas.openxmlformats.org/officeDocument/2006/relationships/hyperlink" Target="https://www.facebook.com/HertzAgLand" TargetMode="External"/><Relationship Id="rId9" Type="http://schemas.openxmlformats.org/officeDocument/2006/relationships/image" Target="../media/image66.jpeg"/><Relationship Id="rId14" Type="http://schemas.openxmlformats.org/officeDocument/2006/relationships/hyperlink" Target="https://twitter.com/HertzAgLan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A848666E-C6B7-4363-B955-493C12E1F9A0}"/>
              </a:ext>
            </a:extLst>
          </p:cNvPr>
          <p:cNvSpPr txBox="1">
            <a:spLocks noChangeArrowheads="1"/>
          </p:cNvSpPr>
          <p:nvPr/>
        </p:nvSpPr>
        <p:spPr bwMode="auto">
          <a:xfrm>
            <a:off x="2555557" y="4145281"/>
            <a:ext cx="5445760" cy="1898981"/>
          </a:xfrm>
          <a:prstGeom prst="rect">
            <a:avLst/>
          </a:prstGeom>
          <a:noFill/>
          <a:ln w="9525">
            <a:noFill/>
            <a:miter lim="800000"/>
            <a:headEnd/>
            <a:tailEnd/>
          </a:ln>
        </p:spPr>
        <p:txBody>
          <a:bodyPr wrap="square">
            <a:spAutoFit/>
          </a:bodyPr>
          <a:lstStyle/>
          <a:p>
            <a:pPr eaLnBrk="0" hangingPunct="0">
              <a:spcBef>
                <a:spcPts val="640"/>
              </a:spcBef>
              <a:buFontTx/>
              <a:buChar char="•"/>
            </a:pPr>
            <a:r>
              <a:rPr lang="en-US" sz="2560" b="1" dirty="0">
                <a:solidFill>
                  <a:srgbClr val="000000"/>
                </a:solidFill>
              </a:rPr>
              <a:t> </a:t>
            </a:r>
            <a:r>
              <a:rPr lang="en-US" sz="2560" b="1">
                <a:solidFill>
                  <a:srgbClr val="000000"/>
                </a:solidFill>
              </a:rPr>
              <a:t>Professional Farm </a:t>
            </a:r>
            <a:r>
              <a:rPr lang="en-US" sz="2560" b="1" dirty="0">
                <a:solidFill>
                  <a:srgbClr val="000000"/>
                </a:solidFill>
              </a:rPr>
              <a:t>Management </a:t>
            </a:r>
          </a:p>
          <a:p>
            <a:pPr eaLnBrk="0" hangingPunct="0">
              <a:spcBef>
                <a:spcPts val="640"/>
              </a:spcBef>
              <a:buFontTx/>
              <a:buChar char="•"/>
            </a:pPr>
            <a:r>
              <a:rPr lang="en-US" sz="2560" b="1" dirty="0">
                <a:solidFill>
                  <a:srgbClr val="000000"/>
                </a:solidFill>
              </a:rPr>
              <a:t> Farmland Sales &amp; Acquisitions</a:t>
            </a:r>
          </a:p>
          <a:p>
            <a:pPr eaLnBrk="0" hangingPunct="0">
              <a:spcBef>
                <a:spcPts val="640"/>
              </a:spcBef>
              <a:buFontTx/>
              <a:buChar char="•"/>
            </a:pPr>
            <a:r>
              <a:rPr lang="en-US" sz="2560" b="1" dirty="0">
                <a:solidFill>
                  <a:srgbClr val="000000"/>
                </a:solidFill>
              </a:rPr>
              <a:t> Farmland Auctions</a:t>
            </a:r>
          </a:p>
          <a:p>
            <a:pPr eaLnBrk="0" hangingPunct="0">
              <a:spcBef>
                <a:spcPts val="640"/>
              </a:spcBef>
              <a:buFontTx/>
              <a:buChar char="•"/>
            </a:pPr>
            <a:r>
              <a:rPr lang="en-US" sz="2560" b="1" dirty="0">
                <a:solidFill>
                  <a:srgbClr val="000000"/>
                </a:solidFill>
              </a:rPr>
              <a:t> Trusted Farmland Appraisals</a:t>
            </a:r>
          </a:p>
        </p:txBody>
      </p:sp>
      <p:pic>
        <p:nvPicPr>
          <p:cNvPr id="5" name="Picture 4" descr="Logo, company name&#10;&#10;Description automatically generated">
            <a:extLst>
              <a:ext uri="{FF2B5EF4-FFF2-40B4-BE49-F238E27FC236}">
                <a16:creationId xmlns:a16="http://schemas.microsoft.com/office/drawing/2014/main" id="{D6FAB8D9-2FC7-4D60-A641-0AA3934A2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965" y="334276"/>
            <a:ext cx="8456544" cy="3447732"/>
          </a:xfrm>
          <a:prstGeom prst="rect">
            <a:avLst/>
          </a:prstGeom>
        </p:spPr>
      </p:pic>
    </p:spTree>
    <p:extLst>
      <p:ext uri="{BB962C8B-B14F-4D97-AF65-F5344CB8AC3E}">
        <p14:creationId xmlns:p14="http://schemas.microsoft.com/office/powerpoint/2010/main" val="1586045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503237" y="4267200"/>
            <a:ext cx="9144000" cy="1742015"/>
          </a:xfrm>
          <a:prstGeom prst="rect">
            <a:avLst/>
          </a:prstGeom>
          <a:noFill/>
          <a:ln w="9525">
            <a:noFill/>
            <a:miter lim="800000"/>
            <a:headEnd/>
            <a:tailEnd/>
          </a:ln>
        </p:spPr>
        <p:txBody>
          <a:bodyPr wrap="square">
            <a:spAutoFit/>
          </a:bodyPr>
          <a:lstStyle/>
          <a:p>
            <a:pPr algn="ctr" eaLnBrk="0" hangingPunct="0"/>
            <a:r>
              <a:rPr lang="en-US" sz="2560" b="1" dirty="0">
                <a:solidFill>
                  <a:srgbClr val="000000"/>
                </a:solidFill>
              </a:rPr>
              <a:t>Landowner Educational Seminars</a:t>
            </a:r>
          </a:p>
          <a:p>
            <a:pPr algn="ctr" eaLnBrk="0" hangingPunct="0"/>
            <a:r>
              <a:rPr lang="en-US" sz="2560" b="1" dirty="0">
                <a:solidFill>
                  <a:srgbClr val="000000"/>
                </a:solidFill>
              </a:rPr>
              <a:t>Summer 2025</a:t>
            </a:r>
          </a:p>
          <a:p>
            <a:pPr algn="ctr" eaLnBrk="0" hangingPunct="0"/>
            <a:endParaRPr lang="en-US" sz="2000" b="1" dirty="0">
              <a:solidFill>
                <a:srgbClr val="000000"/>
              </a:solidFill>
            </a:endParaRPr>
          </a:p>
          <a:p>
            <a:pPr algn="ctr" eaLnBrk="0" hangingPunct="0"/>
            <a:r>
              <a:rPr lang="en-US" sz="3660" b="1" dirty="0">
                <a:solidFill>
                  <a:srgbClr val="000000"/>
                </a:solidFill>
              </a:rPr>
              <a:t>Land Trends &amp; Values</a:t>
            </a:r>
          </a:p>
        </p:txBody>
      </p:sp>
      <p:pic>
        <p:nvPicPr>
          <p:cNvPr id="5" name="Picture 4" descr="HertzFM_Logo_Tag_Green.jpg">
            <a:extLst>
              <a:ext uri="{FF2B5EF4-FFF2-40B4-BE49-F238E27FC236}">
                <a16:creationId xmlns:a16="http://schemas.microsoft.com/office/drawing/2014/main" id="{41CE2F78-0B45-4A5A-B724-CBA3DEE4AA5C}"/>
              </a:ext>
            </a:extLst>
          </p:cNvPr>
          <p:cNvPicPr>
            <a:picLocks noChangeAspect="1"/>
          </p:cNvPicPr>
          <p:nvPr/>
        </p:nvPicPr>
        <p:blipFill>
          <a:blip r:embed="rId3" cstate="print"/>
          <a:srcRect/>
          <a:stretch>
            <a:fillRect/>
          </a:stretch>
        </p:blipFill>
        <p:spPr bwMode="auto">
          <a:xfrm>
            <a:off x="1074736" y="228600"/>
            <a:ext cx="8001002" cy="3505200"/>
          </a:xfrm>
          <a:prstGeom prst="rect">
            <a:avLst/>
          </a:prstGeom>
          <a:noFill/>
          <a:ln w="9525">
            <a:noFill/>
            <a:miter lim="800000"/>
            <a:headEnd/>
            <a:tailEnd/>
          </a:ln>
        </p:spPr>
      </p:pic>
    </p:spTree>
    <p:extLst>
      <p:ext uri="{BB962C8B-B14F-4D97-AF65-F5344CB8AC3E}">
        <p14:creationId xmlns:p14="http://schemas.microsoft.com/office/powerpoint/2010/main" val="3877397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686118" y="113799"/>
            <a:ext cx="8778240" cy="1219200"/>
          </a:xfrm>
        </p:spPr>
        <p:txBody>
          <a:bodyPr/>
          <a:lstStyle/>
          <a:p>
            <a:r>
              <a:rPr lang="en-US" dirty="0"/>
              <a:t>Agenda</a:t>
            </a:r>
          </a:p>
        </p:txBody>
      </p:sp>
      <p:sp>
        <p:nvSpPr>
          <p:cNvPr id="7" name="Content Placeholder 6">
            <a:extLst>
              <a:ext uri="{FF2B5EF4-FFF2-40B4-BE49-F238E27FC236}">
                <a16:creationId xmlns:a16="http://schemas.microsoft.com/office/drawing/2014/main" id="{63F2AF84-95BB-4134-8173-3372292EA0D6}"/>
              </a:ext>
            </a:extLst>
          </p:cNvPr>
          <p:cNvSpPr>
            <a:spLocks noGrp="1"/>
          </p:cNvSpPr>
          <p:nvPr>
            <p:ph idx="1"/>
          </p:nvPr>
        </p:nvSpPr>
        <p:spPr>
          <a:xfrm>
            <a:off x="745835" y="1657719"/>
            <a:ext cx="8658809" cy="4310462"/>
          </a:xfrm>
        </p:spPr>
        <p:txBody>
          <a:bodyPr/>
          <a:lstStyle/>
          <a:p>
            <a:pPr eaLnBrk="1" hangingPunct="1"/>
            <a:r>
              <a:rPr lang="en-US" b="1" dirty="0">
                <a:latin typeface="Arial" charset="0"/>
                <a:cs typeface="Arial" charset="0"/>
              </a:rPr>
              <a:t>Discuss Current Market</a:t>
            </a:r>
          </a:p>
          <a:p>
            <a:pPr marL="0" indent="0">
              <a:buNone/>
            </a:pPr>
            <a:endParaRPr lang="en-US" b="1" dirty="0">
              <a:latin typeface="Arial" charset="0"/>
              <a:cs typeface="Arial" charset="0"/>
            </a:endParaRPr>
          </a:p>
          <a:p>
            <a:pPr eaLnBrk="1" hangingPunct="1"/>
            <a:r>
              <a:rPr lang="en-US" b="1" dirty="0">
                <a:latin typeface="Arial" charset="0"/>
                <a:cs typeface="Arial" charset="0"/>
              </a:rPr>
              <a:t>Discuss What’s Driving this Market &amp; What has Changed in Past Year</a:t>
            </a:r>
          </a:p>
          <a:p>
            <a:pPr eaLnBrk="1" hangingPunct="1"/>
            <a:endParaRPr lang="en-US" b="1" dirty="0">
              <a:latin typeface="Arial" charset="0"/>
              <a:cs typeface="Arial" charset="0"/>
            </a:endParaRPr>
          </a:p>
          <a:p>
            <a:pPr eaLnBrk="1" hangingPunct="1"/>
            <a:r>
              <a:rPr lang="en-US" b="1" dirty="0">
                <a:latin typeface="Arial" charset="0"/>
                <a:cs typeface="Arial" charset="0"/>
              </a:rPr>
              <a:t>Discuss Expectations for 2025+</a:t>
            </a:r>
          </a:p>
          <a:p>
            <a:pPr eaLnBrk="1" hangingPunct="1"/>
            <a:endParaRPr lang="en-US" b="1" dirty="0">
              <a:latin typeface="Arial" charset="0"/>
              <a:cs typeface="Arial" charset="0"/>
            </a:endParaRPr>
          </a:p>
          <a:p>
            <a:pPr eaLnBrk="1" hangingPunct="1"/>
            <a:r>
              <a:rPr lang="en-US" b="1" dirty="0">
                <a:latin typeface="Arial" charset="0"/>
                <a:cs typeface="Arial" charset="0"/>
              </a:rPr>
              <a:t>Questions?</a:t>
            </a:r>
          </a:p>
        </p:txBody>
      </p:sp>
      <p:pic>
        <p:nvPicPr>
          <p:cNvPr id="3" name="Picture 2">
            <a:extLst>
              <a:ext uri="{FF2B5EF4-FFF2-40B4-BE49-F238E27FC236}">
                <a16:creationId xmlns:a16="http://schemas.microsoft.com/office/drawing/2014/main" id="{CAE8BA2A-59A0-D3A3-97AF-F33497A617C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33931" y="285999"/>
            <a:ext cx="2082721" cy="2441991"/>
          </a:xfrm>
          <a:prstGeom prst="rect">
            <a:avLst/>
          </a:prstGeom>
        </p:spPr>
      </p:pic>
    </p:spTree>
    <p:extLst>
      <p:ext uri="{BB962C8B-B14F-4D97-AF65-F5344CB8AC3E}">
        <p14:creationId xmlns:p14="http://schemas.microsoft.com/office/powerpoint/2010/main" val="3344352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 calcmode="lin" valueType="num">
                                      <p:cBhvr additive="base">
                                        <p:cTn id="2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7" y="292947"/>
            <a:ext cx="9601200" cy="1219200"/>
          </a:xfrm>
        </p:spPr>
        <p:txBody>
          <a:bodyPr wrap="square" anchor="ctr">
            <a:normAutofit/>
          </a:bodyPr>
          <a:lstStyle/>
          <a:p>
            <a:pPr>
              <a:lnSpc>
                <a:spcPct val="90000"/>
              </a:lnSpc>
            </a:pPr>
            <a:r>
              <a:rPr lang="en-US" sz="3600" b="1" cap="none" dirty="0"/>
              <a:t>Where Are We Now?</a:t>
            </a:r>
            <a:endParaRPr lang="en-US" sz="3600" cap="none" dirty="0"/>
          </a:p>
        </p:txBody>
      </p:sp>
      <p:pic>
        <p:nvPicPr>
          <p:cNvPr id="6" name="Picture 5">
            <a:extLst>
              <a:ext uri="{FF2B5EF4-FFF2-40B4-BE49-F238E27FC236}">
                <a16:creationId xmlns:a16="http://schemas.microsoft.com/office/drawing/2014/main" id="{668E71AB-5F8C-6386-C6A5-960593BC6E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0614" y="1371600"/>
            <a:ext cx="8989246" cy="5056451"/>
          </a:xfrm>
          <a:prstGeom prst="rect">
            <a:avLst/>
          </a:prstGeom>
        </p:spPr>
      </p:pic>
    </p:spTree>
  </p:cSld>
  <p:clrMapOvr>
    <a:masterClrMapping/>
  </p:clrMapOvr>
  <p:transition spd="med">
    <p:pull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F14E-502B-89A0-E685-355CFF96C300}"/>
              </a:ext>
            </a:extLst>
          </p:cNvPr>
          <p:cNvSpPr>
            <a:spLocks noGrp="1"/>
          </p:cNvSpPr>
          <p:nvPr>
            <p:ph type="title"/>
          </p:nvPr>
        </p:nvSpPr>
        <p:spPr/>
        <p:txBody>
          <a:bodyPr/>
          <a:lstStyle/>
          <a:p>
            <a:r>
              <a:rPr lang="en-US" dirty="0"/>
              <a:t>The 2025 farmland market…</a:t>
            </a:r>
          </a:p>
        </p:txBody>
      </p:sp>
      <p:sp>
        <p:nvSpPr>
          <p:cNvPr id="3" name="Text Placeholder 2">
            <a:extLst>
              <a:ext uri="{FF2B5EF4-FFF2-40B4-BE49-F238E27FC236}">
                <a16:creationId xmlns:a16="http://schemas.microsoft.com/office/drawing/2014/main" id="{7FDC2E54-0328-04A8-8007-1A2DB584E5F0}"/>
              </a:ext>
            </a:extLst>
          </p:cNvPr>
          <p:cNvSpPr>
            <a:spLocks noGrp="1"/>
          </p:cNvSpPr>
          <p:nvPr>
            <p:ph type="body" idx="1"/>
          </p:nvPr>
        </p:nvSpPr>
        <p:spPr/>
        <p:txBody>
          <a:bodyPr/>
          <a:lstStyle/>
          <a:p>
            <a:r>
              <a:rPr lang="en-US" dirty="0"/>
              <a:t>Midwest Farmland Values</a:t>
            </a:r>
          </a:p>
        </p:txBody>
      </p:sp>
      <p:pic>
        <p:nvPicPr>
          <p:cNvPr id="5" name="Picture 4" descr="A road with a sign on it&#10;&#10;Description automatically generated">
            <a:extLst>
              <a:ext uri="{FF2B5EF4-FFF2-40B4-BE49-F238E27FC236}">
                <a16:creationId xmlns:a16="http://schemas.microsoft.com/office/drawing/2014/main" id="{21A8D548-1239-FF5A-5FE8-9B5985929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037" y="441625"/>
            <a:ext cx="3084576" cy="2056384"/>
          </a:xfrm>
          <a:prstGeom prst="rect">
            <a:avLst/>
          </a:prstGeom>
        </p:spPr>
      </p:pic>
    </p:spTree>
    <p:extLst>
      <p:ext uri="{BB962C8B-B14F-4D97-AF65-F5344CB8AC3E}">
        <p14:creationId xmlns:p14="http://schemas.microsoft.com/office/powerpoint/2010/main" val="578183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the united states&#10;&#10;AI-generated content may be incorrect.">
            <a:extLst>
              <a:ext uri="{FF2B5EF4-FFF2-40B4-BE49-F238E27FC236}">
                <a16:creationId xmlns:a16="http://schemas.microsoft.com/office/drawing/2014/main" id="{A68D2CC8-670D-5F82-D63C-73881D31CDA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4000"/>
                    </a14:imgEffect>
                    <a14:imgEffect>
                      <a14:brightnessContrast contrast="-10000"/>
                    </a14:imgEffect>
                  </a14:imgLayer>
                </a14:imgProps>
              </a:ext>
              <a:ext uri="{28A0092B-C50C-407E-A947-70E740481C1C}">
                <a14:useLocalDpi xmlns:a14="http://schemas.microsoft.com/office/drawing/2010/main" val="0"/>
              </a:ext>
            </a:extLst>
          </a:blip>
          <a:stretch>
            <a:fillRect/>
          </a:stretch>
        </p:blipFill>
        <p:spPr>
          <a:xfrm>
            <a:off x="376935" y="914400"/>
            <a:ext cx="9396603" cy="5635723"/>
          </a:xfrm>
          <a:prstGeom prst="rect">
            <a:avLst/>
          </a:prstGeom>
        </p:spPr>
      </p:pic>
      <p:sp>
        <p:nvSpPr>
          <p:cNvPr id="5" name="Title 1">
            <a:extLst>
              <a:ext uri="{FF2B5EF4-FFF2-40B4-BE49-F238E27FC236}">
                <a16:creationId xmlns:a16="http://schemas.microsoft.com/office/drawing/2014/main" id="{F1938AF1-6062-D026-8B5B-7B06A9883F11}"/>
              </a:ext>
            </a:extLst>
          </p:cNvPr>
          <p:cNvSpPr>
            <a:spLocks noGrp="1"/>
          </p:cNvSpPr>
          <p:nvPr>
            <p:ph type="title"/>
          </p:nvPr>
        </p:nvSpPr>
        <p:spPr>
          <a:xfrm>
            <a:off x="274637" y="76200"/>
            <a:ext cx="9601200" cy="1219200"/>
          </a:xfrm>
        </p:spPr>
        <p:txBody>
          <a:bodyPr wrap="square" anchor="ctr">
            <a:normAutofit/>
          </a:bodyPr>
          <a:lstStyle/>
          <a:p>
            <a:pPr>
              <a:lnSpc>
                <a:spcPct val="90000"/>
              </a:lnSpc>
            </a:pPr>
            <a:r>
              <a:rPr lang="en-US" sz="3600" b="1" cap="none" dirty="0"/>
              <a:t>U.S. Farmland Values</a:t>
            </a:r>
            <a:endParaRPr lang="en-US" sz="3600" cap="none" dirty="0"/>
          </a:p>
        </p:txBody>
      </p:sp>
      <p:sp>
        <p:nvSpPr>
          <p:cNvPr id="2" name="TextBox 1">
            <a:extLst>
              <a:ext uri="{FF2B5EF4-FFF2-40B4-BE49-F238E27FC236}">
                <a16:creationId xmlns:a16="http://schemas.microsoft.com/office/drawing/2014/main" id="{C3D357CC-2576-F508-BB76-A7E30ED9680F}"/>
              </a:ext>
            </a:extLst>
          </p:cNvPr>
          <p:cNvSpPr txBox="1"/>
          <p:nvPr/>
        </p:nvSpPr>
        <p:spPr>
          <a:xfrm>
            <a:off x="3017837" y="6553200"/>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University of Illinois TIAA Center for Farmland Research &amp; USDA</a:t>
            </a:r>
          </a:p>
        </p:txBody>
      </p:sp>
    </p:spTree>
    <p:extLst>
      <p:ext uri="{BB962C8B-B14F-4D97-AF65-F5344CB8AC3E}">
        <p14:creationId xmlns:p14="http://schemas.microsoft.com/office/powerpoint/2010/main" val="392002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63359-A4CE-94CB-C2D4-BF57B7CDF19B}"/>
              </a:ext>
            </a:extLst>
          </p:cNvPr>
          <p:cNvSpPr>
            <a:spLocks noGrp="1"/>
          </p:cNvSpPr>
          <p:nvPr>
            <p:ph type="title"/>
          </p:nvPr>
        </p:nvSpPr>
        <p:spPr>
          <a:xfrm>
            <a:off x="274637" y="76200"/>
            <a:ext cx="9601200" cy="1219200"/>
          </a:xfrm>
        </p:spPr>
        <p:txBody>
          <a:bodyPr wrap="square" anchor="ctr">
            <a:normAutofit/>
          </a:bodyPr>
          <a:lstStyle/>
          <a:p>
            <a:pPr>
              <a:lnSpc>
                <a:spcPct val="90000"/>
              </a:lnSpc>
            </a:pPr>
            <a:r>
              <a:rPr lang="en-US" sz="3600" b="1" cap="none" dirty="0"/>
              <a:t>U.S. Farmland Values – 2020 to 2024</a:t>
            </a:r>
            <a:endParaRPr lang="en-US" sz="3600" cap="none" dirty="0"/>
          </a:p>
        </p:txBody>
      </p:sp>
      <p:pic>
        <p:nvPicPr>
          <p:cNvPr id="4" name="Picture 3" descr="A map of the united states&#10;&#10;AI-generated content may be incorrect.">
            <a:extLst>
              <a:ext uri="{FF2B5EF4-FFF2-40B4-BE49-F238E27FC236}">
                <a16:creationId xmlns:a16="http://schemas.microsoft.com/office/drawing/2014/main" id="{47312431-B36B-E15B-BF24-EA97990140D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10000"/>
                    </a14:imgEffect>
                  </a14:imgLayer>
                </a14:imgProps>
              </a:ext>
              <a:ext uri="{28A0092B-C50C-407E-A947-70E740481C1C}">
                <a14:useLocalDpi xmlns:a14="http://schemas.microsoft.com/office/drawing/2010/main" val="0"/>
              </a:ext>
            </a:extLst>
          </a:blip>
          <a:stretch>
            <a:fillRect/>
          </a:stretch>
        </p:blipFill>
        <p:spPr>
          <a:xfrm>
            <a:off x="197444" y="870290"/>
            <a:ext cx="9755585" cy="5574619"/>
          </a:xfrm>
          <a:prstGeom prst="rect">
            <a:avLst/>
          </a:prstGeom>
        </p:spPr>
      </p:pic>
      <p:sp>
        <p:nvSpPr>
          <p:cNvPr id="5" name="TextBox 4">
            <a:extLst>
              <a:ext uri="{FF2B5EF4-FFF2-40B4-BE49-F238E27FC236}">
                <a16:creationId xmlns:a16="http://schemas.microsoft.com/office/drawing/2014/main" id="{5558FE47-C6BB-692F-ABEF-A1B7B8CE3FF3}"/>
              </a:ext>
            </a:extLst>
          </p:cNvPr>
          <p:cNvSpPr txBox="1"/>
          <p:nvPr/>
        </p:nvSpPr>
        <p:spPr>
          <a:xfrm>
            <a:off x="3017837" y="6553200"/>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University of Illinois TIAA Center for Farmland Research &amp; USDA</a:t>
            </a:r>
          </a:p>
        </p:txBody>
      </p:sp>
    </p:spTree>
    <p:extLst>
      <p:ext uri="{BB962C8B-B14F-4D97-AF65-F5344CB8AC3E}">
        <p14:creationId xmlns:p14="http://schemas.microsoft.com/office/powerpoint/2010/main" val="94537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F1E50E6-47F0-2CFF-BA85-7F5B4867855A}"/>
              </a:ext>
            </a:extLst>
          </p:cNvPr>
          <p:cNvSpPr>
            <a:spLocks noGrp="1"/>
          </p:cNvSpPr>
          <p:nvPr>
            <p:ph type="title"/>
          </p:nvPr>
        </p:nvSpPr>
        <p:spPr>
          <a:xfrm>
            <a:off x="198437" y="76200"/>
            <a:ext cx="9753600" cy="1219200"/>
          </a:xfrm>
        </p:spPr>
        <p:txBody>
          <a:bodyPr/>
          <a:lstStyle/>
          <a:p>
            <a:r>
              <a:rPr lang="en-US" sz="4000" dirty="0"/>
              <a:t>Farmland Values Trend – Long Term</a:t>
            </a:r>
          </a:p>
        </p:txBody>
      </p:sp>
      <p:pic>
        <p:nvPicPr>
          <p:cNvPr id="5" name="Picture 4">
            <a:extLst>
              <a:ext uri="{FF2B5EF4-FFF2-40B4-BE49-F238E27FC236}">
                <a16:creationId xmlns:a16="http://schemas.microsoft.com/office/drawing/2014/main" id="{49BA1454-9598-2F4A-2FC2-E549180D5F63}"/>
              </a:ext>
            </a:extLst>
          </p:cNvPr>
          <p:cNvPicPr>
            <a:picLocks noChangeAspect="1"/>
          </p:cNvPicPr>
          <p:nvPr/>
        </p:nvPicPr>
        <p:blipFill>
          <a:blip r:embed="rId3">
            <a:extLst>
              <a:ext uri="{28A0092B-C50C-407E-A947-70E740481C1C}">
                <a14:useLocalDpi xmlns:a14="http://schemas.microsoft.com/office/drawing/2010/main" val="0"/>
              </a:ext>
            </a:extLst>
          </a:blip>
          <a:srcRect l="223" r="231"/>
          <a:stretch>
            <a:fillRect/>
          </a:stretch>
        </p:blipFill>
        <p:spPr>
          <a:xfrm>
            <a:off x="693735" y="1143000"/>
            <a:ext cx="8763000" cy="5358252"/>
          </a:xfrm>
          <a:prstGeom prst="rect">
            <a:avLst/>
          </a:prstGeom>
        </p:spPr>
      </p:pic>
    </p:spTree>
    <p:extLst>
      <p:ext uri="{BB962C8B-B14F-4D97-AF65-F5344CB8AC3E}">
        <p14:creationId xmlns:p14="http://schemas.microsoft.com/office/powerpoint/2010/main" val="661728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BE6338-B1CF-46F0-A138-CE721CF68F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80898" y="2681062"/>
            <a:ext cx="3471139" cy="2957738"/>
          </a:xfrm>
          <a:prstGeom prst="rect">
            <a:avLst/>
          </a:prstGeom>
        </p:spPr>
      </p:pic>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95837" y="193421"/>
            <a:ext cx="9523033" cy="1219200"/>
          </a:xfrm>
        </p:spPr>
        <p:txBody>
          <a:bodyPr/>
          <a:lstStyle/>
          <a:p>
            <a:r>
              <a:rPr lang="en-US" dirty="0"/>
              <a:t>Chicago Federal Reserve Survey</a:t>
            </a:r>
          </a:p>
        </p:txBody>
      </p:sp>
      <p:sp>
        <p:nvSpPr>
          <p:cNvPr id="6" name="Text Box 3">
            <a:extLst>
              <a:ext uri="{FF2B5EF4-FFF2-40B4-BE49-F238E27FC236}">
                <a16:creationId xmlns:a16="http://schemas.microsoft.com/office/drawing/2014/main" id="{EFA971CF-3CBC-478D-B986-8F08CDB68821}"/>
              </a:ext>
            </a:extLst>
          </p:cNvPr>
          <p:cNvSpPr txBox="1">
            <a:spLocks noChangeArrowheads="1"/>
          </p:cNvSpPr>
          <p:nvPr/>
        </p:nvSpPr>
        <p:spPr bwMode="auto">
          <a:xfrm>
            <a:off x="1011492" y="1620522"/>
            <a:ext cx="8371561"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eaLnBrk="1" hangingPunct="1">
              <a:spcBef>
                <a:spcPct val="50000"/>
              </a:spcBef>
            </a:pPr>
            <a:r>
              <a:rPr lang="en-US" sz="2560" b="1" dirty="0"/>
              <a:t>Percent Change in Dollar Value of “Good” Farmland</a:t>
            </a:r>
          </a:p>
        </p:txBody>
      </p:sp>
      <p:sp>
        <p:nvSpPr>
          <p:cNvPr id="8" name="Text Box 18">
            <a:extLst>
              <a:ext uri="{FF2B5EF4-FFF2-40B4-BE49-F238E27FC236}">
                <a16:creationId xmlns:a16="http://schemas.microsoft.com/office/drawing/2014/main" id="{5151378A-AED8-4647-8157-78040BF75290}"/>
              </a:ext>
            </a:extLst>
          </p:cNvPr>
          <p:cNvSpPr txBox="1">
            <a:spLocks noChangeArrowheads="1"/>
          </p:cNvSpPr>
          <p:nvPr/>
        </p:nvSpPr>
        <p:spPr bwMode="auto">
          <a:xfrm>
            <a:off x="389117" y="2194561"/>
            <a:ext cx="6223755" cy="97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292350" algn="ctr"/>
                <a:tab pos="4797425" algn="ctr"/>
              </a:tabLst>
              <a:defRPr sz="2400">
                <a:solidFill>
                  <a:schemeClr val="tx1"/>
                </a:solidFill>
                <a:latin typeface="Arial" charset="0"/>
              </a:defRPr>
            </a:lvl1pPr>
            <a:lvl2pPr marL="742950" indent="-285750">
              <a:tabLst>
                <a:tab pos="2292350" algn="ctr"/>
                <a:tab pos="4797425" algn="ctr"/>
              </a:tabLst>
              <a:defRPr sz="2400">
                <a:solidFill>
                  <a:schemeClr val="tx1"/>
                </a:solidFill>
                <a:latin typeface="Arial" charset="0"/>
              </a:defRPr>
            </a:lvl2pPr>
            <a:lvl3pPr marL="1143000" indent="-228600">
              <a:tabLst>
                <a:tab pos="2292350" algn="ctr"/>
                <a:tab pos="4797425" algn="ctr"/>
              </a:tabLst>
              <a:defRPr sz="2400">
                <a:solidFill>
                  <a:schemeClr val="tx1"/>
                </a:solidFill>
                <a:latin typeface="Arial" charset="0"/>
              </a:defRPr>
            </a:lvl3pPr>
            <a:lvl4pPr marL="1600200" indent="-228600">
              <a:tabLst>
                <a:tab pos="2292350" algn="ctr"/>
                <a:tab pos="4797425" algn="ctr"/>
              </a:tabLst>
              <a:defRPr sz="2400">
                <a:solidFill>
                  <a:schemeClr val="tx1"/>
                </a:solidFill>
                <a:latin typeface="Arial" charset="0"/>
              </a:defRPr>
            </a:lvl4pPr>
            <a:lvl5pPr marL="2057400" indent="-228600">
              <a:tabLst>
                <a:tab pos="2292350" algn="ctr"/>
                <a:tab pos="4797425" algn="ctr"/>
              </a:tabLst>
              <a:defRPr sz="2400">
                <a:solidFill>
                  <a:schemeClr val="tx1"/>
                </a:solidFill>
                <a:latin typeface="Arial" charset="0"/>
              </a:defRPr>
            </a:lvl5pPr>
            <a:lvl6pPr marL="2514600" indent="-228600" algn="ctr" eaLnBrk="0" fontAlgn="base" hangingPunct="0">
              <a:spcBef>
                <a:spcPct val="0"/>
              </a:spcBef>
              <a:spcAft>
                <a:spcPct val="0"/>
              </a:spcAft>
              <a:tabLst>
                <a:tab pos="2292350" algn="ctr"/>
                <a:tab pos="4797425" algn="ctr"/>
              </a:tabLst>
              <a:defRPr sz="2400">
                <a:solidFill>
                  <a:schemeClr val="tx1"/>
                </a:solidFill>
                <a:latin typeface="Arial" charset="0"/>
              </a:defRPr>
            </a:lvl6pPr>
            <a:lvl7pPr marL="2971800" indent="-228600" algn="ctr" eaLnBrk="0" fontAlgn="base" hangingPunct="0">
              <a:spcBef>
                <a:spcPct val="0"/>
              </a:spcBef>
              <a:spcAft>
                <a:spcPct val="0"/>
              </a:spcAft>
              <a:tabLst>
                <a:tab pos="2292350" algn="ctr"/>
                <a:tab pos="4797425" algn="ctr"/>
              </a:tabLst>
              <a:defRPr sz="2400">
                <a:solidFill>
                  <a:schemeClr val="tx1"/>
                </a:solidFill>
                <a:latin typeface="Arial" charset="0"/>
              </a:defRPr>
            </a:lvl7pPr>
            <a:lvl8pPr marL="3429000" indent="-228600" algn="ctr" eaLnBrk="0" fontAlgn="base" hangingPunct="0">
              <a:spcBef>
                <a:spcPct val="0"/>
              </a:spcBef>
              <a:spcAft>
                <a:spcPct val="0"/>
              </a:spcAft>
              <a:tabLst>
                <a:tab pos="2292350" algn="ctr"/>
                <a:tab pos="4797425" algn="ctr"/>
              </a:tabLst>
              <a:defRPr sz="2400">
                <a:solidFill>
                  <a:schemeClr val="tx1"/>
                </a:solidFill>
                <a:latin typeface="Arial" charset="0"/>
              </a:defRPr>
            </a:lvl8pPr>
            <a:lvl9pPr marL="3886200" indent="-228600" algn="ctr" eaLnBrk="0" fontAlgn="base" hangingPunct="0">
              <a:spcBef>
                <a:spcPct val="0"/>
              </a:spcBef>
              <a:spcAft>
                <a:spcPct val="0"/>
              </a:spcAft>
              <a:tabLst>
                <a:tab pos="2292350" algn="ctr"/>
                <a:tab pos="4797425" algn="ctr"/>
              </a:tabLst>
              <a:defRPr sz="2400">
                <a:solidFill>
                  <a:schemeClr val="tx1"/>
                </a:solidFill>
                <a:latin typeface="Arial" charset="0"/>
              </a:defRPr>
            </a:lvl9pPr>
          </a:lstStyle>
          <a:p>
            <a:pPr algn="l" eaLnBrk="1" hangingPunct="1">
              <a:lnSpc>
                <a:spcPct val="90000"/>
              </a:lnSpc>
            </a:pPr>
            <a:r>
              <a:rPr lang="en-US" sz="1707" dirty="0"/>
              <a:t>	</a:t>
            </a:r>
            <a:r>
              <a:rPr lang="en-US" sz="2133" dirty="0"/>
              <a:t>January 1, 2025	April 1, 2024</a:t>
            </a:r>
          </a:p>
          <a:p>
            <a:pPr algn="l" eaLnBrk="1" hangingPunct="1">
              <a:lnSpc>
                <a:spcPct val="90000"/>
              </a:lnSpc>
            </a:pPr>
            <a:r>
              <a:rPr lang="en-US" sz="2133" dirty="0"/>
              <a:t>	  to	to</a:t>
            </a:r>
          </a:p>
          <a:p>
            <a:pPr algn="l" eaLnBrk="1" hangingPunct="1">
              <a:lnSpc>
                <a:spcPct val="90000"/>
              </a:lnSpc>
            </a:pPr>
            <a:r>
              <a:rPr lang="en-US" sz="2133" dirty="0"/>
              <a:t>	April 1, 2025	April 1, 2025</a:t>
            </a:r>
          </a:p>
        </p:txBody>
      </p:sp>
      <p:sp>
        <p:nvSpPr>
          <p:cNvPr id="10" name="Text Box 19">
            <a:extLst>
              <a:ext uri="{FF2B5EF4-FFF2-40B4-BE49-F238E27FC236}">
                <a16:creationId xmlns:a16="http://schemas.microsoft.com/office/drawing/2014/main" id="{96C108E2-1B26-4333-A52E-7B0C42603989}"/>
              </a:ext>
            </a:extLst>
          </p:cNvPr>
          <p:cNvSpPr txBox="1">
            <a:spLocks noChangeArrowheads="1"/>
          </p:cNvSpPr>
          <p:nvPr/>
        </p:nvSpPr>
        <p:spPr bwMode="auto">
          <a:xfrm>
            <a:off x="409398" y="3505200"/>
            <a:ext cx="5877482" cy="219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463550" algn="l"/>
                <a:tab pos="2517775" algn="r"/>
                <a:tab pos="4916488" algn="r"/>
              </a:tabLst>
              <a:defRPr sz="2400">
                <a:solidFill>
                  <a:schemeClr val="tx1"/>
                </a:solidFill>
                <a:latin typeface="Arial" charset="0"/>
              </a:defRPr>
            </a:lvl1pPr>
            <a:lvl2pPr marL="742950" indent="-285750">
              <a:tabLst>
                <a:tab pos="463550" algn="l"/>
                <a:tab pos="2517775" algn="r"/>
                <a:tab pos="4916488" algn="r"/>
              </a:tabLst>
              <a:defRPr sz="2400">
                <a:solidFill>
                  <a:schemeClr val="tx1"/>
                </a:solidFill>
                <a:latin typeface="Arial" charset="0"/>
              </a:defRPr>
            </a:lvl2pPr>
            <a:lvl3pPr marL="1143000" indent="-228600">
              <a:tabLst>
                <a:tab pos="463550" algn="l"/>
                <a:tab pos="2517775" algn="r"/>
                <a:tab pos="4916488" algn="r"/>
              </a:tabLst>
              <a:defRPr sz="2400">
                <a:solidFill>
                  <a:schemeClr val="tx1"/>
                </a:solidFill>
                <a:latin typeface="Arial" charset="0"/>
              </a:defRPr>
            </a:lvl3pPr>
            <a:lvl4pPr marL="1600200" indent="-228600">
              <a:tabLst>
                <a:tab pos="463550" algn="l"/>
                <a:tab pos="2517775" algn="r"/>
                <a:tab pos="4916488" algn="r"/>
              </a:tabLst>
              <a:defRPr sz="2400">
                <a:solidFill>
                  <a:schemeClr val="tx1"/>
                </a:solidFill>
                <a:latin typeface="Arial" charset="0"/>
              </a:defRPr>
            </a:lvl4pPr>
            <a:lvl5pPr marL="2057400" indent="-228600">
              <a:tabLst>
                <a:tab pos="463550" algn="l"/>
                <a:tab pos="2517775" algn="r"/>
                <a:tab pos="4916488" algn="r"/>
              </a:tabLst>
              <a:defRPr sz="2400">
                <a:solidFill>
                  <a:schemeClr val="tx1"/>
                </a:solidFill>
                <a:latin typeface="Arial" charset="0"/>
              </a:defRPr>
            </a:lvl5pPr>
            <a:lvl6pPr marL="2514600" indent="-228600" algn="ctr" eaLnBrk="0" fontAlgn="base" hangingPunct="0">
              <a:spcBef>
                <a:spcPct val="0"/>
              </a:spcBef>
              <a:spcAft>
                <a:spcPct val="0"/>
              </a:spcAft>
              <a:tabLst>
                <a:tab pos="463550" algn="l"/>
                <a:tab pos="2517775" algn="r"/>
                <a:tab pos="4916488" algn="r"/>
              </a:tabLst>
              <a:defRPr sz="2400">
                <a:solidFill>
                  <a:schemeClr val="tx1"/>
                </a:solidFill>
                <a:latin typeface="Arial" charset="0"/>
              </a:defRPr>
            </a:lvl6pPr>
            <a:lvl7pPr marL="2971800" indent="-228600" algn="ctr" eaLnBrk="0" fontAlgn="base" hangingPunct="0">
              <a:spcBef>
                <a:spcPct val="0"/>
              </a:spcBef>
              <a:spcAft>
                <a:spcPct val="0"/>
              </a:spcAft>
              <a:tabLst>
                <a:tab pos="463550" algn="l"/>
                <a:tab pos="2517775" algn="r"/>
                <a:tab pos="4916488" algn="r"/>
              </a:tabLst>
              <a:defRPr sz="2400">
                <a:solidFill>
                  <a:schemeClr val="tx1"/>
                </a:solidFill>
                <a:latin typeface="Arial" charset="0"/>
              </a:defRPr>
            </a:lvl7pPr>
            <a:lvl8pPr marL="3429000" indent="-228600" algn="ctr" eaLnBrk="0" fontAlgn="base" hangingPunct="0">
              <a:spcBef>
                <a:spcPct val="0"/>
              </a:spcBef>
              <a:spcAft>
                <a:spcPct val="0"/>
              </a:spcAft>
              <a:tabLst>
                <a:tab pos="463550" algn="l"/>
                <a:tab pos="2517775" algn="r"/>
                <a:tab pos="4916488" algn="r"/>
              </a:tabLst>
              <a:defRPr sz="2400">
                <a:solidFill>
                  <a:schemeClr val="tx1"/>
                </a:solidFill>
                <a:latin typeface="Arial" charset="0"/>
              </a:defRPr>
            </a:lvl8pPr>
            <a:lvl9pPr marL="3886200" indent="-228600" algn="ctr" eaLnBrk="0" fontAlgn="base" hangingPunct="0">
              <a:spcBef>
                <a:spcPct val="0"/>
              </a:spcBef>
              <a:spcAft>
                <a:spcPct val="0"/>
              </a:spcAft>
              <a:tabLst>
                <a:tab pos="463550" algn="l"/>
                <a:tab pos="2517775" algn="r"/>
                <a:tab pos="4916488" algn="r"/>
              </a:tabLst>
              <a:defRPr sz="2400">
                <a:solidFill>
                  <a:schemeClr val="tx1"/>
                </a:solidFill>
                <a:latin typeface="Arial" charset="0"/>
              </a:defRPr>
            </a:lvl9pPr>
          </a:lstStyle>
          <a:p>
            <a:pPr algn="l" eaLnBrk="1" hangingPunct="1">
              <a:lnSpc>
                <a:spcPct val="90000"/>
              </a:lnSpc>
              <a:spcBef>
                <a:spcPct val="20000"/>
              </a:spcBef>
            </a:pPr>
            <a:r>
              <a:rPr lang="en-US" sz="2133" dirty="0"/>
              <a:t>Illinois	+5	0</a:t>
            </a:r>
          </a:p>
          <a:p>
            <a:pPr algn="l" eaLnBrk="1" hangingPunct="1">
              <a:lnSpc>
                <a:spcPct val="90000"/>
              </a:lnSpc>
              <a:spcBef>
                <a:spcPct val="20000"/>
              </a:spcBef>
            </a:pPr>
            <a:r>
              <a:rPr lang="en-US" sz="2133" dirty="0"/>
              <a:t>Indiana	+1	-6</a:t>
            </a:r>
          </a:p>
          <a:p>
            <a:pPr algn="l" eaLnBrk="1" hangingPunct="1">
              <a:lnSpc>
                <a:spcPct val="90000"/>
              </a:lnSpc>
              <a:spcBef>
                <a:spcPct val="20000"/>
              </a:spcBef>
            </a:pPr>
            <a:r>
              <a:rPr lang="en-US" sz="2133" dirty="0"/>
              <a:t>Iowa	+4	0</a:t>
            </a:r>
          </a:p>
          <a:p>
            <a:pPr algn="l" eaLnBrk="1" hangingPunct="1">
              <a:lnSpc>
                <a:spcPct val="90000"/>
              </a:lnSpc>
              <a:spcBef>
                <a:spcPct val="20000"/>
              </a:spcBef>
            </a:pPr>
            <a:r>
              <a:rPr lang="en-US" sz="2133" dirty="0"/>
              <a:t>Michigan	*	*</a:t>
            </a:r>
          </a:p>
          <a:p>
            <a:pPr algn="l" eaLnBrk="1" hangingPunct="1">
              <a:lnSpc>
                <a:spcPct val="90000"/>
              </a:lnSpc>
              <a:spcBef>
                <a:spcPct val="20000"/>
              </a:spcBef>
            </a:pPr>
            <a:r>
              <a:rPr lang="en-US" sz="2133" u="sng" dirty="0"/>
              <a:t>Wisconsin	+4	+11</a:t>
            </a:r>
          </a:p>
          <a:p>
            <a:pPr algn="l" eaLnBrk="1" hangingPunct="1">
              <a:lnSpc>
                <a:spcPct val="90000"/>
              </a:lnSpc>
              <a:spcBef>
                <a:spcPct val="20000"/>
              </a:spcBef>
            </a:pPr>
            <a:r>
              <a:rPr lang="en-US" sz="2133" dirty="0"/>
              <a:t>Seventh District	+4	+1</a:t>
            </a:r>
          </a:p>
        </p:txBody>
      </p:sp>
      <p:sp>
        <p:nvSpPr>
          <p:cNvPr id="11" name="TextBox 10">
            <a:extLst>
              <a:ext uri="{FF2B5EF4-FFF2-40B4-BE49-F238E27FC236}">
                <a16:creationId xmlns:a16="http://schemas.microsoft.com/office/drawing/2014/main" id="{DE71DC24-627C-4B1F-BF77-D75428BF82D4}"/>
              </a:ext>
            </a:extLst>
          </p:cNvPr>
          <p:cNvSpPr txBox="1"/>
          <p:nvPr/>
        </p:nvSpPr>
        <p:spPr>
          <a:xfrm>
            <a:off x="3079289" y="6567355"/>
            <a:ext cx="47391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Federal Reserve Bank of Chicago, </a:t>
            </a:r>
            <a:r>
              <a:rPr lang="en-US" sz="1100" dirty="0" err="1">
                <a:solidFill>
                  <a:schemeClr val="bg1"/>
                </a:solidFill>
                <a:latin typeface="+mj-lt"/>
                <a:cs typeface="Times New Roman" panose="02020603050405020304" pitchFamily="18" charset="0"/>
              </a:rPr>
              <a:t>AgLetter</a:t>
            </a:r>
            <a:r>
              <a:rPr lang="en-US" sz="1100" dirty="0">
                <a:solidFill>
                  <a:schemeClr val="bg1"/>
                </a:solidFill>
                <a:latin typeface="+mj-lt"/>
                <a:cs typeface="Times New Roman" panose="02020603050405020304" pitchFamily="18" charset="0"/>
              </a:rPr>
              <a:t>, No. 2008, May 2025</a:t>
            </a:r>
          </a:p>
        </p:txBody>
      </p:sp>
      <p:sp>
        <p:nvSpPr>
          <p:cNvPr id="12" name="TextBox 11">
            <a:extLst>
              <a:ext uri="{FF2B5EF4-FFF2-40B4-BE49-F238E27FC236}">
                <a16:creationId xmlns:a16="http://schemas.microsoft.com/office/drawing/2014/main" id="{ADCB8B8C-5965-41CF-9F1E-2EBEBD983410}"/>
              </a:ext>
            </a:extLst>
          </p:cNvPr>
          <p:cNvSpPr txBox="1"/>
          <p:nvPr/>
        </p:nvSpPr>
        <p:spPr>
          <a:xfrm>
            <a:off x="6751638" y="5706405"/>
            <a:ext cx="2971802" cy="430887"/>
          </a:xfrm>
          <a:prstGeom prst="rect">
            <a:avLst/>
          </a:prstGeom>
          <a:noFill/>
        </p:spPr>
        <p:txBody>
          <a:bodyPr wrap="square">
            <a:spAutoFit/>
          </a:bodyPr>
          <a:lstStyle/>
          <a:p>
            <a:pPr algn="ctr" fontAlgn="base"/>
            <a:r>
              <a:rPr lang="en-US" sz="1100" i="1" dirty="0">
                <a:solidFill>
                  <a:srgbClr val="212529"/>
                </a:solidFill>
                <a:latin typeface="+mn-lt"/>
              </a:rPr>
              <a:t>Top:</a:t>
            </a:r>
            <a:r>
              <a:rPr lang="en-US" sz="1100" dirty="0">
                <a:solidFill>
                  <a:srgbClr val="212529"/>
                </a:solidFill>
                <a:latin typeface="+mn-lt"/>
              </a:rPr>
              <a:t> January 1, 2025 to April 1, 2025</a:t>
            </a:r>
          </a:p>
          <a:p>
            <a:pPr algn="ctr" fontAlgn="base"/>
            <a:r>
              <a:rPr lang="en-US" sz="1100" i="1" dirty="0">
                <a:solidFill>
                  <a:srgbClr val="212529"/>
                </a:solidFill>
                <a:latin typeface="+mn-lt"/>
              </a:rPr>
              <a:t>Bottom:</a:t>
            </a:r>
            <a:r>
              <a:rPr lang="en-US" sz="1100" dirty="0">
                <a:solidFill>
                  <a:srgbClr val="212529"/>
                </a:solidFill>
                <a:latin typeface="+mn-lt"/>
              </a:rPr>
              <a:t> April 1, 2024 to April 1, 2025</a:t>
            </a:r>
          </a:p>
        </p:txBody>
      </p:sp>
    </p:spTree>
    <p:extLst>
      <p:ext uri="{BB962C8B-B14F-4D97-AF65-F5344CB8AC3E}">
        <p14:creationId xmlns:p14="http://schemas.microsoft.com/office/powerpoint/2010/main" val="180267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6" y="285617"/>
            <a:ext cx="9591844" cy="891541"/>
          </a:xfrm>
        </p:spPr>
        <p:txBody>
          <a:bodyPr/>
          <a:lstStyle/>
          <a:p>
            <a:pPr algn="ctr"/>
            <a:r>
              <a:rPr lang="en-US" sz="4000" b="1" dirty="0">
                <a:latin typeface="Arial" charset="0"/>
                <a:cs typeface="Arial" charset="0"/>
              </a:rPr>
              <a:t>Iowa RLI &amp; Iowa State University</a:t>
            </a:r>
            <a:endParaRPr lang="en-US" sz="4000" b="1" dirty="0"/>
          </a:p>
        </p:txBody>
      </p:sp>
      <p:sp>
        <p:nvSpPr>
          <p:cNvPr id="7" name="Rectangle 3">
            <a:extLst>
              <a:ext uri="{FF2B5EF4-FFF2-40B4-BE49-F238E27FC236}">
                <a16:creationId xmlns:a16="http://schemas.microsoft.com/office/drawing/2014/main" id="{FEBDB877-76D4-439B-A7AB-85232307873D}"/>
              </a:ext>
            </a:extLst>
          </p:cNvPr>
          <p:cNvSpPr>
            <a:spLocks noGrp="1" noChangeArrowheads="1"/>
          </p:cNvSpPr>
          <p:nvPr>
            <p:ph idx="1"/>
          </p:nvPr>
        </p:nvSpPr>
        <p:spPr bwMode="auto">
          <a:xfrm>
            <a:off x="287254" y="1219200"/>
            <a:ext cx="9591843"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520" tIns="48759" rIns="97520" bIns="48759" numCol="1" rtlCol="0" anchor="t" anchorCtr="0" compatLnSpc="1">
            <a:prstTxWarp prst="textNoShape">
              <a:avLst/>
            </a:prstTxWarp>
            <a:normAutofit/>
          </a:bodyPr>
          <a:lstStyle/>
          <a:p>
            <a:pPr>
              <a:buNone/>
              <a:tabLst>
                <a:tab pos="2685975" algn="l"/>
                <a:tab pos="3166945" algn="l"/>
                <a:tab pos="7443165" algn="r"/>
              </a:tabLst>
            </a:pPr>
            <a:r>
              <a:rPr lang="en-US" dirty="0">
                <a:latin typeface="Arial" pitchFamily="34" charset="0"/>
                <a:cs typeface="Arial" pitchFamily="34" charset="0"/>
              </a:rPr>
              <a:t>	March 2024 – September 2024 		</a:t>
            </a:r>
            <a:r>
              <a:rPr lang="en-US" dirty="0">
                <a:solidFill>
                  <a:srgbClr val="FF0000"/>
                </a:solidFill>
                <a:latin typeface="Arial" pitchFamily="34" charset="0"/>
                <a:cs typeface="Arial" pitchFamily="34" charset="0"/>
              </a:rPr>
              <a:t>–5.0%</a:t>
            </a:r>
          </a:p>
          <a:p>
            <a:pPr>
              <a:buNone/>
              <a:tabLst>
                <a:tab pos="2685975" algn="l"/>
                <a:tab pos="3166945" algn="l"/>
                <a:tab pos="7443165" algn="r"/>
              </a:tabLst>
            </a:pPr>
            <a:r>
              <a:rPr lang="en-US" dirty="0">
                <a:latin typeface="Arial" pitchFamily="34" charset="0"/>
                <a:cs typeface="Arial" pitchFamily="34" charset="0"/>
              </a:rPr>
              <a:t>	September 2024 – March 2025		</a:t>
            </a:r>
            <a:r>
              <a:rPr lang="en-US" dirty="0">
                <a:solidFill>
                  <a:srgbClr val="FF0000"/>
                </a:solidFill>
                <a:latin typeface="Arial" pitchFamily="34" charset="0"/>
                <a:cs typeface="Arial" pitchFamily="34" charset="0"/>
              </a:rPr>
              <a:t>–1.0%</a:t>
            </a:r>
            <a:endParaRPr lang="en-US" sz="853" u="sng" dirty="0">
              <a:latin typeface="Arial" pitchFamily="34" charset="0"/>
              <a:cs typeface="Arial" pitchFamily="34" charset="0"/>
            </a:endParaRPr>
          </a:p>
          <a:p>
            <a:pPr>
              <a:buNone/>
              <a:tabLst>
                <a:tab pos="2685975" algn="l"/>
                <a:tab pos="3166945" algn="l"/>
                <a:tab pos="7443165" algn="r"/>
              </a:tabLst>
            </a:pPr>
            <a:r>
              <a:rPr lang="en-US" sz="3100" b="1" dirty="0">
                <a:latin typeface="Arial" pitchFamily="34" charset="0"/>
                <a:cs typeface="Arial" pitchFamily="34" charset="0"/>
              </a:rPr>
              <a:t>	March 2024 – March 2025		</a:t>
            </a:r>
            <a:r>
              <a:rPr lang="en-US" sz="3100" b="1" dirty="0">
                <a:solidFill>
                  <a:srgbClr val="FF0000"/>
                </a:solidFill>
                <a:latin typeface="Arial" pitchFamily="34" charset="0"/>
                <a:cs typeface="Arial" pitchFamily="34" charset="0"/>
              </a:rPr>
              <a:t>–6.0</a:t>
            </a:r>
            <a:r>
              <a:rPr lang="en-US" b="1" dirty="0">
                <a:solidFill>
                  <a:srgbClr val="FF0000"/>
                </a:solidFill>
                <a:latin typeface="Arial" pitchFamily="34" charset="0"/>
                <a:cs typeface="Arial" pitchFamily="34" charset="0"/>
              </a:rPr>
              <a:t>%</a:t>
            </a:r>
          </a:p>
          <a:p>
            <a:pPr eaLnBrk="1" hangingPunct="1">
              <a:buFontTx/>
              <a:buNone/>
            </a:pPr>
            <a:endParaRPr lang="en-US" dirty="0"/>
          </a:p>
          <a:p>
            <a:pPr>
              <a:buNone/>
            </a:pPr>
            <a:endParaRPr lang="en-US" b="1" dirty="0">
              <a:latin typeface="Arial" pitchFamily="34" charset="0"/>
              <a:cs typeface="Arial" pitchFamily="34" charset="0"/>
            </a:endParaRPr>
          </a:p>
          <a:p>
            <a:pPr>
              <a:buNone/>
            </a:pPr>
            <a:endParaRPr lang="en-US" b="1" dirty="0">
              <a:latin typeface="Arial" pitchFamily="34" charset="0"/>
              <a:cs typeface="Arial" pitchFamily="34" charset="0"/>
            </a:endParaRPr>
          </a:p>
          <a:p>
            <a:pPr>
              <a:buNone/>
            </a:pPr>
            <a:endParaRPr lang="en-US" b="1" dirty="0">
              <a:latin typeface="Arial" pitchFamily="34" charset="0"/>
              <a:cs typeface="Arial" pitchFamily="34" charset="0"/>
            </a:endParaRPr>
          </a:p>
          <a:p>
            <a:pPr>
              <a:buNone/>
            </a:pPr>
            <a:r>
              <a:rPr lang="en-US" b="1" dirty="0">
                <a:latin typeface="Arial" pitchFamily="34" charset="0"/>
                <a:cs typeface="Arial" pitchFamily="34" charset="0"/>
              </a:rPr>
              <a:t>	</a:t>
            </a:r>
          </a:p>
          <a:p>
            <a:pPr>
              <a:buNone/>
            </a:pPr>
            <a:r>
              <a:rPr lang="en-US" b="1" dirty="0">
                <a:latin typeface="Arial" pitchFamily="34" charset="0"/>
                <a:cs typeface="Arial" pitchFamily="34" charset="0"/>
              </a:rPr>
              <a:t>	December 2023 – December 2024		</a:t>
            </a:r>
            <a:r>
              <a:rPr lang="en-US" b="1" dirty="0">
                <a:solidFill>
                  <a:srgbClr val="FF0000"/>
                </a:solidFill>
                <a:latin typeface="Arial" pitchFamily="34" charset="0"/>
                <a:cs typeface="Arial" pitchFamily="34" charset="0"/>
              </a:rPr>
              <a:t>–3.1%</a:t>
            </a:r>
          </a:p>
          <a:p>
            <a:pPr eaLnBrk="1" hangingPunct="1">
              <a:buFontTx/>
              <a:buNone/>
            </a:pPr>
            <a:endParaRPr lang="en-US" b="1" i="1" dirty="0">
              <a:solidFill>
                <a:srgbClr val="006600"/>
              </a:solidFill>
            </a:endParaRPr>
          </a:p>
          <a:p>
            <a:pPr algn="ctr" eaLnBrk="1" hangingPunct="1">
              <a:buFontTx/>
              <a:buNone/>
            </a:pPr>
            <a:endParaRPr lang="en-US" sz="1920" b="1" i="1" dirty="0">
              <a:solidFill>
                <a:srgbClr val="006600"/>
              </a:solidFill>
            </a:endParaRPr>
          </a:p>
          <a:p>
            <a:pPr algn="ctr" eaLnBrk="1" hangingPunct="1">
              <a:buFontTx/>
              <a:buNone/>
            </a:pPr>
            <a:endParaRPr lang="en-US" b="1" i="1" dirty="0">
              <a:solidFill>
                <a:srgbClr val="006600"/>
              </a:solidFill>
            </a:endParaRPr>
          </a:p>
          <a:p>
            <a:pPr eaLnBrk="1" hangingPunct="1">
              <a:buFontTx/>
              <a:buNone/>
            </a:pPr>
            <a:endParaRPr lang="en-US" sz="2133" dirty="0"/>
          </a:p>
        </p:txBody>
      </p:sp>
      <p:pic>
        <p:nvPicPr>
          <p:cNvPr id="8" name="Picture 2">
            <a:extLst>
              <a:ext uri="{FF2B5EF4-FFF2-40B4-BE49-F238E27FC236}">
                <a16:creationId xmlns:a16="http://schemas.microsoft.com/office/drawing/2014/main" id="{A971F967-6F35-4305-ACD0-24CBD4F633F2}"/>
              </a:ext>
            </a:extLst>
          </p:cNvPr>
          <p:cNvPicPr>
            <a:picLocks noChangeAspect="1" noChangeArrowheads="1"/>
          </p:cNvPicPr>
          <p:nvPr/>
        </p:nvPicPr>
        <p:blipFill>
          <a:blip r:embed="rId3" cstate="print"/>
          <a:srcRect/>
          <a:stretch>
            <a:fillRect/>
          </a:stretch>
        </p:blipFill>
        <p:spPr bwMode="auto">
          <a:xfrm>
            <a:off x="2934204" y="3048000"/>
            <a:ext cx="4282066" cy="1600199"/>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9A8C197A-8499-38FB-3D20-92D78601B8E5}"/>
              </a:ext>
            </a:extLst>
          </p:cNvPr>
          <p:cNvSpPr txBox="1"/>
          <p:nvPr/>
        </p:nvSpPr>
        <p:spPr>
          <a:xfrm>
            <a:off x="3094037" y="6629400"/>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Iowa RLI &amp; Iowa State University</a:t>
            </a:r>
          </a:p>
        </p:txBody>
      </p:sp>
      <p:cxnSp>
        <p:nvCxnSpPr>
          <p:cNvPr id="5" name="Straight Connector 4">
            <a:extLst>
              <a:ext uri="{FF2B5EF4-FFF2-40B4-BE49-F238E27FC236}">
                <a16:creationId xmlns:a16="http://schemas.microsoft.com/office/drawing/2014/main" id="{340FDA4C-8904-BBED-A9B2-9E107F0018D5}"/>
              </a:ext>
            </a:extLst>
          </p:cNvPr>
          <p:cNvCxnSpPr>
            <a:cxnSpLocks/>
          </p:cNvCxnSpPr>
          <p:nvPr/>
        </p:nvCxnSpPr>
        <p:spPr>
          <a:xfrm>
            <a:off x="503237" y="2362200"/>
            <a:ext cx="9296400" cy="0"/>
          </a:xfrm>
          <a:prstGeom prst="line">
            <a:avLst/>
          </a:prstGeom>
          <a:ln/>
        </p:spPr>
        <p:style>
          <a:lnRef idx="2">
            <a:schemeClr val="dk1"/>
          </a:lnRef>
          <a:fillRef idx="0">
            <a:schemeClr val="dk1"/>
          </a:fillRef>
          <a:effectRef idx="1">
            <a:schemeClr val="dk1"/>
          </a:effectRef>
          <a:fontRef idx="minor">
            <a:schemeClr val="tx1"/>
          </a:fontRef>
        </p:style>
      </p:cxnSp>
      <p:pic>
        <p:nvPicPr>
          <p:cNvPr id="13" name="Picture 12">
            <a:extLst>
              <a:ext uri="{FF2B5EF4-FFF2-40B4-BE49-F238E27FC236}">
                <a16:creationId xmlns:a16="http://schemas.microsoft.com/office/drawing/2014/main" id="{876F9999-1A97-778B-9A6A-CDE68BE352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0617" y="5257804"/>
            <a:ext cx="5669240" cy="609596"/>
          </a:xfrm>
          <a:prstGeom prst="rect">
            <a:avLst/>
          </a:prstGeom>
        </p:spPr>
      </p:pic>
    </p:spTree>
    <p:extLst>
      <p:ext uri="{BB962C8B-B14F-4D97-AF65-F5344CB8AC3E}">
        <p14:creationId xmlns:p14="http://schemas.microsoft.com/office/powerpoint/2010/main" val="933748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5F1856-E77E-407A-BBC5-AA934D79A4A5}"/>
              </a:ext>
            </a:extLst>
          </p:cNvPr>
          <p:cNvSpPr txBox="1"/>
          <p:nvPr/>
        </p:nvSpPr>
        <p:spPr>
          <a:xfrm>
            <a:off x="3094038" y="6617169"/>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Iowa RLI Compiled Data</a:t>
            </a:r>
            <a:endParaRPr lang="en-US" sz="1200" dirty="0">
              <a:solidFill>
                <a:schemeClr val="bg1"/>
              </a:solidFill>
              <a:latin typeface="+mj-lt"/>
              <a:cs typeface="Times New Roman" panose="02020603050405020304" pitchFamily="18" charset="0"/>
            </a:endParaRPr>
          </a:p>
        </p:txBody>
      </p:sp>
      <p:pic>
        <p:nvPicPr>
          <p:cNvPr id="5" name="Picture 4">
            <a:extLst>
              <a:ext uri="{FF2B5EF4-FFF2-40B4-BE49-F238E27FC236}">
                <a16:creationId xmlns:a16="http://schemas.microsoft.com/office/drawing/2014/main" id="{5501F1E6-C162-34A2-F43E-31596D6479B6}"/>
              </a:ext>
            </a:extLst>
          </p:cNvPr>
          <p:cNvPicPr>
            <a:picLocks noChangeAspect="1"/>
          </p:cNvPicPr>
          <p:nvPr/>
        </p:nvPicPr>
        <p:blipFill>
          <a:blip r:embed="rId3">
            <a:extLst>
              <a:ext uri="{28A0092B-C50C-407E-A947-70E740481C1C}">
                <a14:useLocalDpi xmlns:a14="http://schemas.microsoft.com/office/drawing/2010/main" val="0"/>
              </a:ext>
            </a:extLst>
          </a:blip>
          <a:srcRect l="838" t="4083" r="-1"/>
          <a:stretch>
            <a:fillRect/>
          </a:stretch>
        </p:blipFill>
        <p:spPr>
          <a:xfrm>
            <a:off x="0" y="-1"/>
            <a:ext cx="10187858" cy="6553201"/>
          </a:xfrm>
          <a:prstGeom prst="rect">
            <a:avLst/>
          </a:prstGeom>
        </p:spPr>
      </p:pic>
    </p:spTree>
    <p:extLst>
      <p:ext uri="{BB962C8B-B14F-4D97-AF65-F5344CB8AC3E}">
        <p14:creationId xmlns:p14="http://schemas.microsoft.com/office/powerpoint/2010/main" val="293857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58A75-15D3-DED7-F5BF-45FC0F5D90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4DD062-B61C-78A8-B8FC-C04B893401EC}"/>
              </a:ext>
            </a:extLst>
          </p:cNvPr>
          <p:cNvSpPr txBox="1"/>
          <p:nvPr/>
        </p:nvSpPr>
        <p:spPr>
          <a:xfrm>
            <a:off x="3094038" y="6617169"/>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ISPFMRA March 2025</a:t>
            </a:r>
            <a:endParaRPr lang="en-US" sz="1200" dirty="0">
              <a:solidFill>
                <a:schemeClr val="bg1"/>
              </a:solidFill>
              <a:latin typeface="+mj-lt"/>
              <a:cs typeface="Times New Roman" panose="02020603050405020304" pitchFamily="18" charset="0"/>
            </a:endParaRPr>
          </a:p>
        </p:txBody>
      </p:sp>
      <p:sp>
        <p:nvSpPr>
          <p:cNvPr id="4" name="Title 1">
            <a:extLst>
              <a:ext uri="{FF2B5EF4-FFF2-40B4-BE49-F238E27FC236}">
                <a16:creationId xmlns:a16="http://schemas.microsoft.com/office/drawing/2014/main" id="{4FCC51CE-1E10-BCF8-94C5-5F301605BF6F}"/>
              </a:ext>
            </a:extLst>
          </p:cNvPr>
          <p:cNvSpPr>
            <a:spLocks noGrp="1"/>
          </p:cNvSpPr>
          <p:nvPr>
            <p:ph type="title"/>
          </p:nvPr>
        </p:nvSpPr>
        <p:spPr>
          <a:xfrm>
            <a:off x="279316" y="228600"/>
            <a:ext cx="9591844" cy="891541"/>
          </a:xfrm>
        </p:spPr>
        <p:txBody>
          <a:bodyPr/>
          <a:lstStyle/>
          <a:p>
            <a:pPr algn="ctr"/>
            <a:r>
              <a:rPr lang="en-US" sz="4000" b="1" dirty="0">
                <a:latin typeface="Arial" charset="0"/>
                <a:cs typeface="Arial" charset="0"/>
              </a:rPr>
              <a:t>Illinois – 2025 Land Values</a:t>
            </a:r>
            <a:endParaRPr lang="en-US" sz="4000" b="1" dirty="0"/>
          </a:p>
        </p:txBody>
      </p:sp>
      <p:pic>
        <p:nvPicPr>
          <p:cNvPr id="5" name="Picture 4" descr="A graph of different colored lines&#10;&#10;AI-generated content may be incorrect.">
            <a:extLst>
              <a:ext uri="{FF2B5EF4-FFF2-40B4-BE49-F238E27FC236}">
                <a16:creationId xmlns:a16="http://schemas.microsoft.com/office/drawing/2014/main" id="{B4E56ACB-1986-E891-FDDF-F6D819966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817" y="1219200"/>
            <a:ext cx="9768839" cy="5029200"/>
          </a:xfrm>
          <a:prstGeom prst="rect">
            <a:avLst/>
          </a:prstGeom>
        </p:spPr>
      </p:pic>
    </p:spTree>
    <p:extLst>
      <p:ext uri="{BB962C8B-B14F-4D97-AF65-F5344CB8AC3E}">
        <p14:creationId xmlns:p14="http://schemas.microsoft.com/office/powerpoint/2010/main" val="69494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5F1856-E77E-407A-BBC5-AA934D79A4A5}"/>
              </a:ext>
            </a:extLst>
          </p:cNvPr>
          <p:cNvSpPr txBox="1"/>
          <p:nvPr/>
        </p:nvSpPr>
        <p:spPr>
          <a:xfrm>
            <a:off x="3094038" y="6617169"/>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University of Nebraska at Lincoln, Spring 2025</a:t>
            </a:r>
          </a:p>
        </p:txBody>
      </p:sp>
      <p:pic>
        <p:nvPicPr>
          <p:cNvPr id="7" name="Picture 6">
            <a:extLst>
              <a:ext uri="{FF2B5EF4-FFF2-40B4-BE49-F238E27FC236}">
                <a16:creationId xmlns:a16="http://schemas.microsoft.com/office/drawing/2014/main" id="{F7C6E6D8-4A60-19E3-D97E-B5ABC1149905}"/>
              </a:ext>
            </a:extLst>
          </p:cNvPr>
          <p:cNvPicPr>
            <a:picLocks noChangeAspect="1"/>
          </p:cNvPicPr>
          <p:nvPr/>
        </p:nvPicPr>
        <p:blipFill>
          <a:blip r:embed="rId3">
            <a:extLst>
              <a:ext uri="{28A0092B-C50C-407E-A947-70E740481C1C}">
                <a14:useLocalDpi xmlns:a14="http://schemas.microsoft.com/office/drawing/2010/main" val="0"/>
              </a:ext>
            </a:extLst>
          </a:blip>
          <a:srcRect l="6" r="6"/>
          <a:stretch/>
        </p:blipFill>
        <p:spPr>
          <a:xfrm>
            <a:off x="142509" y="1219200"/>
            <a:ext cx="9865455" cy="5029200"/>
          </a:xfrm>
          <a:prstGeom prst="rect">
            <a:avLst/>
          </a:prstGeom>
        </p:spPr>
      </p:pic>
      <p:sp>
        <p:nvSpPr>
          <p:cNvPr id="8" name="Title 1">
            <a:extLst>
              <a:ext uri="{FF2B5EF4-FFF2-40B4-BE49-F238E27FC236}">
                <a16:creationId xmlns:a16="http://schemas.microsoft.com/office/drawing/2014/main" id="{4D8BEA18-AB9F-6076-2054-49AF6A976E9F}"/>
              </a:ext>
            </a:extLst>
          </p:cNvPr>
          <p:cNvSpPr>
            <a:spLocks noGrp="1"/>
          </p:cNvSpPr>
          <p:nvPr>
            <p:ph type="title"/>
          </p:nvPr>
        </p:nvSpPr>
        <p:spPr>
          <a:xfrm>
            <a:off x="279315" y="136869"/>
            <a:ext cx="9591844" cy="891541"/>
          </a:xfrm>
        </p:spPr>
        <p:txBody>
          <a:bodyPr/>
          <a:lstStyle/>
          <a:p>
            <a:pPr algn="ctr"/>
            <a:r>
              <a:rPr lang="en-US" sz="4000" b="1" dirty="0">
                <a:latin typeface="Arial" charset="0"/>
                <a:cs typeface="Arial" charset="0"/>
              </a:rPr>
              <a:t>Nebraska – 2025 Land Values</a:t>
            </a:r>
            <a:endParaRPr lang="en-US" sz="4000" b="1" dirty="0"/>
          </a:p>
        </p:txBody>
      </p:sp>
    </p:spTree>
    <p:extLst>
      <p:ext uri="{BB962C8B-B14F-4D97-AF65-F5344CB8AC3E}">
        <p14:creationId xmlns:p14="http://schemas.microsoft.com/office/powerpoint/2010/main" val="16410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5F1856-E77E-407A-BBC5-AA934D79A4A5}"/>
              </a:ext>
            </a:extLst>
          </p:cNvPr>
          <p:cNvSpPr txBox="1"/>
          <p:nvPr/>
        </p:nvSpPr>
        <p:spPr>
          <a:xfrm>
            <a:off x="3094038" y="6617169"/>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Minnesota ASFMRA, Spring 2025</a:t>
            </a:r>
          </a:p>
        </p:txBody>
      </p:sp>
      <p:sp>
        <p:nvSpPr>
          <p:cNvPr id="9" name="AutoShape 3">
            <a:extLst>
              <a:ext uri="{FF2B5EF4-FFF2-40B4-BE49-F238E27FC236}">
                <a16:creationId xmlns:a16="http://schemas.microsoft.com/office/drawing/2014/main" id="{CCD2F08A-7443-96F3-F145-3B4E025049EF}"/>
              </a:ext>
            </a:extLst>
          </p:cNvPr>
          <p:cNvSpPr>
            <a:spLocks noChangeAspect="1" noChangeArrowheads="1" noTextEdit="1"/>
          </p:cNvSpPr>
          <p:nvPr/>
        </p:nvSpPr>
        <p:spPr bwMode="auto">
          <a:xfrm>
            <a:off x="690563" y="304800"/>
            <a:ext cx="8769350" cy="611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Title 1">
            <a:extLst>
              <a:ext uri="{FF2B5EF4-FFF2-40B4-BE49-F238E27FC236}">
                <a16:creationId xmlns:a16="http://schemas.microsoft.com/office/drawing/2014/main" id="{728CEA83-D8EE-7CCF-C157-140A08216F96}"/>
              </a:ext>
            </a:extLst>
          </p:cNvPr>
          <p:cNvSpPr>
            <a:spLocks noGrp="1"/>
          </p:cNvSpPr>
          <p:nvPr>
            <p:ph type="title"/>
          </p:nvPr>
        </p:nvSpPr>
        <p:spPr>
          <a:xfrm>
            <a:off x="279315" y="327659"/>
            <a:ext cx="9591844" cy="891541"/>
          </a:xfrm>
        </p:spPr>
        <p:txBody>
          <a:bodyPr/>
          <a:lstStyle/>
          <a:p>
            <a:pPr algn="ctr"/>
            <a:r>
              <a:rPr lang="en-US" sz="4000" b="1" dirty="0">
                <a:latin typeface="Arial" charset="0"/>
                <a:cs typeface="Arial" charset="0"/>
              </a:rPr>
              <a:t>Minnesota – 2025 Land Values</a:t>
            </a:r>
            <a:endParaRPr lang="en-US" sz="4000" b="1" dirty="0"/>
          </a:p>
        </p:txBody>
      </p:sp>
      <p:pic>
        <p:nvPicPr>
          <p:cNvPr id="7" name="Picture 6" descr="A map of state with different colored states&#10;&#10;AI-generated content may be incorrect.">
            <a:extLst>
              <a:ext uri="{FF2B5EF4-FFF2-40B4-BE49-F238E27FC236}">
                <a16:creationId xmlns:a16="http://schemas.microsoft.com/office/drawing/2014/main" id="{63D66E91-77BE-3B57-4483-669AA8DA8EE4}"/>
              </a:ext>
            </a:extLst>
          </p:cNvPr>
          <p:cNvPicPr>
            <a:picLocks noChangeAspect="1"/>
          </p:cNvPicPr>
          <p:nvPr/>
        </p:nvPicPr>
        <p:blipFill>
          <a:blip r:embed="rId3">
            <a:extLst>
              <a:ext uri="{28A0092B-C50C-407E-A947-70E740481C1C}">
                <a14:useLocalDpi xmlns:a14="http://schemas.microsoft.com/office/drawing/2010/main" val="0"/>
              </a:ext>
            </a:extLst>
          </a:blip>
          <a:srcRect l="3506"/>
          <a:stretch>
            <a:fillRect/>
          </a:stretch>
        </p:blipFill>
        <p:spPr>
          <a:xfrm>
            <a:off x="31105" y="1224141"/>
            <a:ext cx="3977332" cy="5148094"/>
          </a:xfrm>
          <a:prstGeom prst="rect">
            <a:avLst/>
          </a:prstGeom>
        </p:spPr>
      </p:pic>
      <p:sp>
        <p:nvSpPr>
          <p:cNvPr id="8" name="Oval 7">
            <a:extLst>
              <a:ext uri="{FF2B5EF4-FFF2-40B4-BE49-F238E27FC236}">
                <a16:creationId xmlns:a16="http://schemas.microsoft.com/office/drawing/2014/main" id="{1B77781A-3D97-EF00-2DFF-BD558B84F0A6}"/>
              </a:ext>
            </a:extLst>
          </p:cNvPr>
          <p:cNvSpPr/>
          <p:nvPr/>
        </p:nvSpPr>
        <p:spPr>
          <a:xfrm rot="1238634">
            <a:off x="170991" y="4928546"/>
            <a:ext cx="3056856" cy="152673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a16="http://schemas.microsoft.com/office/drawing/2014/main" id="{CA1047E3-8FE0-9CBA-CF31-C227D912E9FE}"/>
              </a:ext>
            </a:extLst>
          </p:cNvPr>
          <p:cNvGrpSpPr/>
          <p:nvPr/>
        </p:nvGrpSpPr>
        <p:grpSpPr>
          <a:xfrm>
            <a:off x="3246437" y="1752600"/>
            <a:ext cx="6827837" cy="4668838"/>
            <a:chOff x="-2" y="990600"/>
            <a:chExt cx="10150477" cy="5103712"/>
          </a:xfrm>
        </p:grpSpPr>
        <p:pic>
          <p:nvPicPr>
            <p:cNvPr id="11" name="Picture 10" descr="A screenshot of a graph&#10;&#10;AI-generated content may be incorrect.">
              <a:extLst>
                <a:ext uri="{FF2B5EF4-FFF2-40B4-BE49-F238E27FC236}">
                  <a16:creationId xmlns:a16="http://schemas.microsoft.com/office/drawing/2014/main" id="{7CE9B325-3C39-B271-7316-CDBA89FC4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90600"/>
              <a:ext cx="10150475" cy="1351558"/>
            </a:xfrm>
            <a:prstGeom prst="rect">
              <a:avLst/>
            </a:prstGeom>
          </p:spPr>
        </p:pic>
        <p:pic>
          <p:nvPicPr>
            <p:cNvPr id="13" name="Picture 12" descr="A green and white rectangle with numbers and a few percent&#10;&#10;AI-generated content may be incorrect.">
              <a:extLst>
                <a:ext uri="{FF2B5EF4-FFF2-40B4-BE49-F238E27FC236}">
                  <a16:creationId xmlns:a16="http://schemas.microsoft.com/office/drawing/2014/main" id="{89034715-B6C0-D23A-D8A2-7A250BBAA3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245319"/>
              <a:ext cx="10150475" cy="1269943"/>
            </a:xfrm>
            <a:prstGeom prst="rect">
              <a:avLst/>
            </a:prstGeom>
          </p:spPr>
        </p:pic>
        <p:pic>
          <p:nvPicPr>
            <p:cNvPr id="15" name="Picture 14" descr="A screenshot of a number&#10;&#10;AI-generated content may be incorrect.">
              <a:extLst>
                <a:ext uri="{FF2B5EF4-FFF2-40B4-BE49-F238E27FC236}">
                  <a16:creationId xmlns:a16="http://schemas.microsoft.com/office/drawing/2014/main" id="{D381B466-DCFB-3A14-A524-64ED3958FE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 y="3497015"/>
              <a:ext cx="10150475" cy="1325175"/>
            </a:xfrm>
            <a:prstGeom prst="rect">
              <a:avLst/>
            </a:prstGeom>
          </p:spPr>
        </p:pic>
        <p:pic>
          <p:nvPicPr>
            <p:cNvPr id="17" name="Picture 16" descr="A screenshot of a graph&#10;&#10;AI-generated content may be incorrect.">
              <a:extLst>
                <a:ext uri="{FF2B5EF4-FFF2-40B4-BE49-F238E27FC236}">
                  <a16:creationId xmlns:a16="http://schemas.microsoft.com/office/drawing/2014/main" id="{48F4180C-31D0-C35D-D8EC-A775CE5173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780721"/>
              <a:ext cx="10150475" cy="1313591"/>
            </a:xfrm>
            <a:prstGeom prst="rect">
              <a:avLst/>
            </a:prstGeom>
          </p:spPr>
        </p:pic>
      </p:grpSp>
    </p:spTree>
    <p:extLst>
      <p:ext uri="{BB962C8B-B14F-4D97-AF65-F5344CB8AC3E}">
        <p14:creationId xmlns:p14="http://schemas.microsoft.com/office/powerpoint/2010/main" val="2095800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EA722-32F3-FD41-CDBB-A0F4B089C193}"/>
              </a:ext>
            </a:extLst>
          </p:cNvPr>
          <p:cNvSpPr>
            <a:spLocks noGrp="1"/>
          </p:cNvSpPr>
          <p:nvPr>
            <p:ph type="title"/>
          </p:nvPr>
        </p:nvSpPr>
        <p:spPr>
          <a:xfrm>
            <a:off x="198437" y="4700696"/>
            <a:ext cx="9829800" cy="1452880"/>
          </a:xfrm>
        </p:spPr>
        <p:txBody>
          <a:bodyPr/>
          <a:lstStyle/>
          <a:p>
            <a:r>
              <a:rPr lang="en-US" dirty="0"/>
              <a:t>What’s driving the Land market?</a:t>
            </a:r>
            <a:br>
              <a:rPr lang="en-US" dirty="0"/>
            </a:br>
            <a:r>
              <a:rPr lang="en-US" dirty="0"/>
              <a:t>	-Farm income</a:t>
            </a:r>
          </a:p>
        </p:txBody>
      </p:sp>
      <p:sp>
        <p:nvSpPr>
          <p:cNvPr id="3" name="Text Placeholder 2">
            <a:extLst>
              <a:ext uri="{FF2B5EF4-FFF2-40B4-BE49-F238E27FC236}">
                <a16:creationId xmlns:a16="http://schemas.microsoft.com/office/drawing/2014/main" id="{939CDFD8-6201-8765-A093-F835AFBC6AE3}"/>
              </a:ext>
            </a:extLst>
          </p:cNvPr>
          <p:cNvSpPr>
            <a:spLocks noGrp="1"/>
          </p:cNvSpPr>
          <p:nvPr>
            <p:ph type="body" idx="1"/>
          </p:nvPr>
        </p:nvSpPr>
        <p:spPr>
          <a:xfrm>
            <a:off x="198437" y="3100497"/>
            <a:ext cx="8627904" cy="1600199"/>
          </a:xfrm>
        </p:spPr>
        <p:txBody>
          <a:bodyPr/>
          <a:lstStyle/>
          <a:p>
            <a:r>
              <a:rPr lang="en-US" dirty="0"/>
              <a:t>Midwest Farmland Values</a:t>
            </a:r>
          </a:p>
        </p:txBody>
      </p:sp>
      <p:pic>
        <p:nvPicPr>
          <p:cNvPr id="4" name="Picture 3">
            <a:extLst>
              <a:ext uri="{FF2B5EF4-FFF2-40B4-BE49-F238E27FC236}">
                <a16:creationId xmlns:a16="http://schemas.microsoft.com/office/drawing/2014/main" id="{3C6FC169-6467-764F-B2EE-57E805F07A12}"/>
              </a:ext>
            </a:extLst>
          </p:cNvPr>
          <p:cNvPicPr>
            <a:picLocks noChangeAspect="1"/>
          </p:cNvPicPr>
          <p:nvPr/>
        </p:nvPicPr>
        <p:blipFill>
          <a:blip r:embed="rId3">
            <a:extLst>
              <a:ext uri="{28A0092B-C50C-407E-A947-70E740481C1C}">
                <a14:useLocalDpi xmlns:a14="http://schemas.microsoft.com/office/drawing/2010/main" val="0"/>
              </a:ext>
            </a:extLst>
          </a:blip>
          <a:srcRect l="221" r="221"/>
          <a:stretch/>
        </p:blipFill>
        <p:spPr>
          <a:xfrm>
            <a:off x="2182069" y="403965"/>
            <a:ext cx="5867400" cy="3315044"/>
          </a:xfrm>
          <a:prstGeom prst="rect">
            <a:avLst/>
          </a:prstGeom>
        </p:spPr>
      </p:pic>
    </p:spTree>
    <p:extLst>
      <p:ext uri="{BB962C8B-B14F-4D97-AF65-F5344CB8AC3E}">
        <p14:creationId xmlns:p14="http://schemas.microsoft.com/office/powerpoint/2010/main" val="104340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07DB1-49EB-7184-17D3-69ABFA3D5D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359EE-46C5-D9D2-C273-661CF2984694}"/>
              </a:ext>
            </a:extLst>
          </p:cNvPr>
          <p:cNvSpPr>
            <a:spLocks noGrp="1"/>
          </p:cNvSpPr>
          <p:nvPr>
            <p:ph type="title"/>
          </p:nvPr>
        </p:nvSpPr>
        <p:spPr>
          <a:xfrm>
            <a:off x="279315" y="76200"/>
            <a:ext cx="9591844" cy="891541"/>
          </a:xfrm>
        </p:spPr>
        <p:txBody>
          <a:bodyPr/>
          <a:lstStyle/>
          <a:p>
            <a:r>
              <a:rPr lang="en-US" sz="4000" dirty="0">
                <a:solidFill>
                  <a:schemeClr val="tx1"/>
                </a:solidFill>
                <a:latin typeface="Arial" charset="0"/>
                <a:cs typeface="Arial" charset="0"/>
              </a:rPr>
              <a:t>More Farm Income in 2025?</a:t>
            </a:r>
            <a:endParaRPr lang="en-US" sz="4000" dirty="0"/>
          </a:p>
        </p:txBody>
      </p:sp>
      <p:pic>
        <p:nvPicPr>
          <p:cNvPr id="4" name="Picture 3">
            <a:extLst>
              <a:ext uri="{FF2B5EF4-FFF2-40B4-BE49-F238E27FC236}">
                <a16:creationId xmlns:a16="http://schemas.microsoft.com/office/drawing/2014/main" id="{3C8616D7-F78B-1145-DD49-77D09A88CAAE}"/>
              </a:ext>
            </a:extLst>
          </p:cNvPr>
          <p:cNvPicPr>
            <a:picLocks noChangeAspect="1"/>
          </p:cNvPicPr>
          <p:nvPr/>
        </p:nvPicPr>
        <p:blipFill>
          <a:blip r:embed="rId3">
            <a:extLst>
              <a:ext uri="{28A0092B-C50C-407E-A947-70E740481C1C}">
                <a14:useLocalDpi xmlns:a14="http://schemas.microsoft.com/office/drawing/2010/main" val="0"/>
              </a:ext>
            </a:extLst>
          </a:blip>
          <a:srcRect t="219" b="21761"/>
          <a:stretch>
            <a:fillRect/>
          </a:stretch>
        </p:blipFill>
        <p:spPr>
          <a:xfrm>
            <a:off x="737901" y="952500"/>
            <a:ext cx="8674672" cy="5410200"/>
          </a:xfrm>
          <a:prstGeom prst="rect">
            <a:avLst/>
          </a:prstGeom>
          <a:ln w="12700">
            <a:solidFill>
              <a:schemeClr val="tx1"/>
            </a:solidFill>
          </a:ln>
        </p:spPr>
      </p:pic>
      <p:sp>
        <p:nvSpPr>
          <p:cNvPr id="5" name="TextBox 4">
            <a:extLst>
              <a:ext uri="{FF2B5EF4-FFF2-40B4-BE49-F238E27FC236}">
                <a16:creationId xmlns:a16="http://schemas.microsoft.com/office/drawing/2014/main" id="{3982344B-BCD6-E0C4-8F62-B46BDF5F3D6D}"/>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USDA ERS, February 2025</a:t>
            </a:r>
          </a:p>
        </p:txBody>
      </p:sp>
    </p:spTree>
    <p:extLst>
      <p:ext uri="{BB962C8B-B14F-4D97-AF65-F5344CB8AC3E}">
        <p14:creationId xmlns:p14="http://schemas.microsoft.com/office/powerpoint/2010/main" val="252034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BE02A-415A-4090-7A69-42FE3F10B33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D014656-CB3B-5F4F-76F7-4670BD2CC6B2}"/>
              </a:ext>
            </a:extLst>
          </p:cNvPr>
          <p:cNvPicPr>
            <a:picLocks noChangeAspect="1"/>
          </p:cNvPicPr>
          <p:nvPr/>
        </p:nvPicPr>
        <p:blipFill>
          <a:blip r:embed="rId3">
            <a:extLst>
              <a:ext uri="{28A0092B-C50C-407E-A947-70E740481C1C}">
                <a14:useLocalDpi xmlns:a14="http://schemas.microsoft.com/office/drawing/2010/main" val="0"/>
              </a:ext>
            </a:extLst>
          </a:blip>
          <a:srcRect l="-310" r="-310"/>
          <a:stretch>
            <a:fillRect/>
          </a:stretch>
        </p:blipFill>
        <p:spPr>
          <a:xfrm>
            <a:off x="99699" y="76200"/>
            <a:ext cx="9951076" cy="6400800"/>
          </a:xfrm>
          <a:prstGeom prst="rect">
            <a:avLst/>
          </a:prstGeom>
          <a:ln w="12700">
            <a:solidFill>
              <a:schemeClr val="tx1"/>
            </a:solidFill>
          </a:ln>
        </p:spPr>
      </p:pic>
      <p:sp>
        <p:nvSpPr>
          <p:cNvPr id="5" name="TextBox 4">
            <a:extLst>
              <a:ext uri="{FF2B5EF4-FFF2-40B4-BE49-F238E27FC236}">
                <a16:creationId xmlns:a16="http://schemas.microsoft.com/office/drawing/2014/main" id="{A2A8456B-F7DA-A36A-6820-2A6DD5D65D0A}"/>
              </a:ext>
            </a:extLst>
          </p:cNvPr>
          <p:cNvSpPr txBox="1"/>
          <p:nvPr/>
        </p:nvSpPr>
        <p:spPr>
          <a:xfrm>
            <a:off x="3079289" y="6628411"/>
            <a:ext cx="41295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 Senate Ag Analysis, September 2024</a:t>
            </a:r>
          </a:p>
        </p:txBody>
      </p:sp>
    </p:spTree>
    <p:extLst>
      <p:ext uri="{BB962C8B-B14F-4D97-AF65-F5344CB8AC3E}">
        <p14:creationId xmlns:p14="http://schemas.microsoft.com/office/powerpoint/2010/main" val="302184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89251-264F-273E-620B-6A1F1089A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C1DC43-9D4D-E815-8124-72269E3851BE}"/>
              </a:ext>
            </a:extLst>
          </p:cNvPr>
          <p:cNvSpPr>
            <a:spLocks noGrp="1"/>
          </p:cNvSpPr>
          <p:nvPr>
            <p:ph type="title"/>
          </p:nvPr>
        </p:nvSpPr>
        <p:spPr>
          <a:xfrm>
            <a:off x="122237" y="76200"/>
            <a:ext cx="9906000" cy="891541"/>
          </a:xfrm>
        </p:spPr>
        <p:txBody>
          <a:bodyPr/>
          <a:lstStyle/>
          <a:p>
            <a:r>
              <a:rPr lang="en-US" sz="4000" dirty="0">
                <a:solidFill>
                  <a:schemeClr val="tx1"/>
                </a:solidFill>
                <a:latin typeface="Arial" charset="0"/>
                <a:cs typeface="Arial" charset="0"/>
              </a:rPr>
              <a:t>More Farm Income in 2025? – TTM</a:t>
            </a:r>
            <a:endParaRPr lang="en-US" sz="4000" dirty="0"/>
          </a:p>
        </p:txBody>
      </p:sp>
      <p:pic>
        <p:nvPicPr>
          <p:cNvPr id="4" name="Picture 3">
            <a:extLst>
              <a:ext uri="{FF2B5EF4-FFF2-40B4-BE49-F238E27FC236}">
                <a16:creationId xmlns:a16="http://schemas.microsoft.com/office/drawing/2014/main" id="{AB6C3868-3EE5-4FBC-AC23-0F9493A9199E}"/>
              </a:ext>
            </a:extLst>
          </p:cNvPr>
          <p:cNvPicPr>
            <a:picLocks noChangeAspect="1"/>
          </p:cNvPicPr>
          <p:nvPr/>
        </p:nvPicPr>
        <p:blipFill>
          <a:blip r:embed="rId3">
            <a:extLst>
              <a:ext uri="{28A0092B-C50C-407E-A947-70E740481C1C}">
                <a14:useLocalDpi xmlns:a14="http://schemas.microsoft.com/office/drawing/2010/main" val="0"/>
              </a:ext>
            </a:extLst>
          </a:blip>
          <a:srcRect t="704" b="585"/>
          <a:stretch>
            <a:fillRect/>
          </a:stretch>
        </p:blipFill>
        <p:spPr>
          <a:xfrm>
            <a:off x="849824" y="883495"/>
            <a:ext cx="8450826" cy="5548209"/>
          </a:xfrm>
          <a:prstGeom prst="rect">
            <a:avLst/>
          </a:prstGeom>
          <a:ln w="12700">
            <a:solidFill>
              <a:schemeClr val="tx1"/>
            </a:solidFill>
          </a:ln>
        </p:spPr>
      </p:pic>
      <p:sp>
        <p:nvSpPr>
          <p:cNvPr id="5" name="TextBox 4">
            <a:extLst>
              <a:ext uri="{FF2B5EF4-FFF2-40B4-BE49-F238E27FC236}">
                <a16:creationId xmlns:a16="http://schemas.microsoft.com/office/drawing/2014/main" id="{658191C8-AB3D-12EB-5D2E-1722AE22E353}"/>
              </a:ext>
            </a:extLst>
          </p:cNvPr>
          <p:cNvSpPr txBox="1"/>
          <p:nvPr/>
        </p:nvSpPr>
        <p:spPr>
          <a:xfrm>
            <a:off x="3079289" y="6628411"/>
            <a:ext cx="41295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Creative Planning, June 2025</a:t>
            </a:r>
          </a:p>
        </p:txBody>
      </p:sp>
    </p:spTree>
    <p:extLst>
      <p:ext uri="{BB962C8B-B14F-4D97-AF65-F5344CB8AC3E}">
        <p14:creationId xmlns:p14="http://schemas.microsoft.com/office/powerpoint/2010/main" val="20939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5A5ED-52D1-30D3-2EFA-5C6EEC07A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4FC90-0A59-CADE-DF2E-055F8B16D050}"/>
              </a:ext>
            </a:extLst>
          </p:cNvPr>
          <p:cNvSpPr>
            <a:spLocks noGrp="1"/>
          </p:cNvSpPr>
          <p:nvPr>
            <p:ph type="title"/>
          </p:nvPr>
        </p:nvSpPr>
        <p:spPr>
          <a:xfrm>
            <a:off x="279315" y="76200"/>
            <a:ext cx="9591844" cy="891541"/>
          </a:xfrm>
        </p:spPr>
        <p:txBody>
          <a:bodyPr/>
          <a:lstStyle/>
          <a:p>
            <a:r>
              <a:rPr lang="en-US" sz="4000" dirty="0">
                <a:solidFill>
                  <a:schemeClr val="tx1"/>
                </a:solidFill>
                <a:latin typeface="Arial" charset="0"/>
                <a:cs typeface="Arial" charset="0"/>
              </a:rPr>
              <a:t>Revenue in 2025 – Row Crops</a:t>
            </a:r>
            <a:endParaRPr lang="en-US" sz="4000" dirty="0"/>
          </a:p>
        </p:txBody>
      </p:sp>
      <p:pic>
        <p:nvPicPr>
          <p:cNvPr id="4" name="Picture 3">
            <a:extLst>
              <a:ext uri="{FF2B5EF4-FFF2-40B4-BE49-F238E27FC236}">
                <a16:creationId xmlns:a16="http://schemas.microsoft.com/office/drawing/2014/main" id="{3D1F1ACB-0E13-75DF-1422-5C9284115AE2}"/>
              </a:ext>
            </a:extLst>
          </p:cNvPr>
          <p:cNvPicPr>
            <a:picLocks noChangeAspect="1"/>
          </p:cNvPicPr>
          <p:nvPr/>
        </p:nvPicPr>
        <p:blipFill>
          <a:blip r:embed="rId3">
            <a:extLst>
              <a:ext uri="{28A0092B-C50C-407E-A947-70E740481C1C}">
                <a14:useLocalDpi xmlns:a14="http://schemas.microsoft.com/office/drawing/2010/main" val="0"/>
              </a:ext>
            </a:extLst>
          </a:blip>
          <a:srcRect t="-610" b="11440"/>
          <a:stretch>
            <a:fillRect/>
          </a:stretch>
        </p:blipFill>
        <p:spPr>
          <a:xfrm>
            <a:off x="1040094" y="838200"/>
            <a:ext cx="7903138" cy="5638800"/>
          </a:xfrm>
          <a:prstGeom prst="rect">
            <a:avLst/>
          </a:prstGeom>
          <a:ln w="12700">
            <a:solidFill>
              <a:schemeClr val="tx1"/>
            </a:solidFill>
          </a:ln>
        </p:spPr>
      </p:pic>
      <p:sp>
        <p:nvSpPr>
          <p:cNvPr id="5" name="TextBox 4">
            <a:extLst>
              <a:ext uri="{FF2B5EF4-FFF2-40B4-BE49-F238E27FC236}">
                <a16:creationId xmlns:a16="http://schemas.microsoft.com/office/drawing/2014/main" id="{F6F63D20-62DD-53A2-89E6-2E6C62141B48}"/>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USDA ERS, February 2025</a:t>
            </a:r>
          </a:p>
        </p:txBody>
      </p:sp>
      <p:sp>
        <p:nvSpPr>
          <p:cNvPr id="3" name="Oval 2">
            <a:extLst>
              <a:ext uri="{FF2B5EF4-FFF2-40B4-BE49-F238E27FC236}">
                <a16:creationId xmlns:a16="http://schemas.microsoft.com/office/drawing/2014/main" id="{98B26BA7-2CB1-3763-4655-B2AD24CA5579}"/>
              </a:ext>
            </a:extLst>
          </p:cNvPr>
          <p:cNvSpPr/>
          <p:nvPr/>
        </p:nvSpPr>
        <p:spPr>
          <a:xfrm>
            <a:off x="1189037" y="1828800"/>
            <a:ext cx="1581994" cy="17526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238C598-D5C0-62CB-6C17-70171263051D}"/>
              </a:ext>
            </a:extLst>
          </p:cNvPr>
          <p:cNvSpPr txBox="1"/>
          <p:nvPr/>
        </p:nvSpPr>
        <p:spPr>
          <a:xfrm>
            <a:off x="6370637" y="2291715"/>
            <a:ext cx="2286000" cy="984885"/>
          </a:xfrm>
          <a:prstGeom prst="rect">
            <a:avLst/>
          </a:prstGeom>
          <a:noFill/>
        </p:spPr>
        <p:txBody>
          <a:bodyPr wrap="square" rtlCol="0">
            <a:spAutoFit/>
          </a:bodyPr>
          <a:lstStyle/>
          <a:p>
            <a:r>
              <a:rPr lang="en-US" b="1" dirty="0">
                <a:solidFill>
                  <a:srgbClr val="FF0000"/>
                </a:solidFill>
              </a:rPr>
              <a:t>Corn… -20%</a:t>
            </a:r>
          </a:p>
          <a:p>
            <a:endParaRPr lang="en-US" sz="1100" b="1" dirty="0">
              <a:solidFill>
                <a:srgbClr val="FF0000"/>
              </a:solidFill>
            </a:endParaRPr>
          </a:p>
          <a:p>
            <a:endParaRPr lang="en-US" sz="1100" b="1" dirty="0">
              <a:solidFill>
                <a:srgbClr val="FF0000"/>
              </a:solidFill>
            </a:endParaRPr>
          </a:p>
          <a:p>
            <a:r>
              <a:rPr lang="en-US" b="1" dirty="0">
                <a:solidFill>
                  <a:srgbClr val="FF0000"/>
                </a:solidFill>
              </a:rPr>
              <a:t>Soybeans… -21% </a:t>
            </a:r>
          </a:p>
        </p:txBody>
      </p:sp>
    </p:spTree>
    <p:extLst>
      <p:ext uri="{BB962C8B-B14F-4D97-AF65-F5344CB8AC3E}">
        <p14:creationId xmlns:p14="http://schemas.microsoft.com/office/powerpoint/2010/main" val="65052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2E0B2-7BF4-006B-89B5-4D1B2D8FF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3908E9-9F3F-2178-696B-F0DD6FFA942B}"/>
              </a:ext>
            </a:extLst>
          </p:cNvPr>
          <p:cNvSpPr>
            <a:spLocks noGrp="1"/>
          </p:cNvSpPr>
          <p:nvPr>
            <p:ph type="title"/>
          </p:nvPr>
        </p:nvSpPr>
        <p:spPr>
          <a:xfrm>
            <a:off x="279315" y="76200"/>
            <a:ext cx="9591844" cy="891541"/>
          </a:xfrm>
        </p:spPr>
        <p:txBody>
          <a:bodyPr/>
          <a:lstStyle/>
          <a:p>
            <a:r>
              <a:rPr lang="en-US" sz="4000" dirty="0">
                <a:solidFill>
                  <a:schemeClr val="tx1"/>
                </a:solidFill>
                <a:latin typeface="Arial" charset="0"/>
                <a:cs typeface="Arial" charset="0"/>
              </a:rPr>
              <a:t>Revenue Sources – Livestock</a:t>
            </a:r>
            <a:endParaRPr lang="en-US" sz="4000" dirty="0"/>
          </a:p>
        </p:txBody>
      </p:sp>
      <p:pic>
        <p:nvPicPr>
          <p:cNvPr id="4" name="Picture 3">
            <a:extLst>
              <a:ext uri="{FF2B5EF4-FFF2-40B4-BE49-F238E27FC236}">
                <a16:creationId xmlns:a16="http://schemas.microsoft.com/office/drawing/2014/main" id="{B8290DEF-0183-E70D-B18D-D10E0BBD1E9A}"/>
              </a:ext>
            </a:extLst>
          </p:cNvPr>
          <p:cNvPicPr>
            <a:picLocks noChangeAspect="1"/>
          </p:cNvPicPr>
          <p:nvPr/>
        </p:nvPicPr>
        <p:blipFill>
          <a:blip r:embed="rId3">
            <a:extLst>
              <a:ext uri="{28A0092B-C50C-407E-A947-70E740481C1C}">
                <a14:useLocalDpi xmlns:a14="http://schemas.microsoft.com/office/drawing/2010/main" val="0"/>
              </a:ext>
            </a:extLst>
          </a:blip>
          <a:srcRect t="-505" b="11470"/>
          <a:stretch>
            <a:fillRect/>
          </a:stretch>
        </p:blipFill>
        <p:spPr>
          <a:xfrm>
            <a:off x="884237" y="967741"/>
            <a:ext cx="7815700" cy="5562600"/>
          </a:xfrm>
          <a:prstGeom prst="rect">
            <a:avLst/>
          </a:prstGeom>
          <a:ln w="12700">
            <a:solidFill>
              <a:schemeClr val="tx1"/>
            </a:solidFill>
          </a:ln>
        </p:spPr>
      </p:pic>
      <p:sp>
        <p:nvSpPr>
          <p:cNvPr id="5" name="TextBox 4">
            <a:extLst>
              <a:ext uri="{FF2B5EF4-FFF2-40B4-BE49-F238E27FC236}">
                <a16:creationId xmlns:a16="http://schemas.microsoft.com/office/drawing/2014/main" id="{1901A783-8EEE-144E-A254-3654DD954CD7}"/>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USDA ERS, February 2025</a:t>
            </a:r>
          </a:p>
        </p:txBody>
      </p:sp>
      <p:sp>
        <p:nvSpPr>
          <p:cNvPr id="3" name="Oval 2">
            <a:extLst>
              <a:ext uri="{FF2B5EF4-FFF2-40B4-BE49-F238E27FC236}">
                <a16:creationId xmlns:a16="http://schemas.microsoft.com/office/drawing/2014/main" id="{45376DA7-D07F-B2A0-8029-2AC5E222ACFB}"/>
              </a:ext>
            </a:extLst>
          </p:cNvPr>
          <p:cNvSpPr/>
          <p:nvPr/>
        </p:nvSpPr>
        <p:spPr>
          <a:xfrm>
            <a:off x="731837" y="1752599"/>
            <a:ext cx="2362200" cy="459485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2A85A6B-3884-2100-758D-07336F8079D0}"/>
              </a:ext>
            </a:extLst>
          </p:cNvPr>
          <p:cNvSpPr txBox="1"/>
          <p:nvPr/>
        </p:nvSpPr>
        <p:spPr>
          <a:xfrm>
            <a:off x="8275637" y="2362200"/>
            <a:ext cx="2209800" cy="3893374"/>
          </a:xfrm>
          <a:prstGeom prst="rect">
            <a:avLst/>
          </a:prstGeom>
          <a:noFill/>
        </p:spPr>
        <p:txBody>
          <a:bodyPr wrap="square" rtlCol="0">
            <a:spAutoFit/>
          </a:bodyPr>
          <a:lstStyle/>
          <a:p>
            <a:r>
              <a:rPr lang="en-US" b="1" dirty="0">
                <a:solidFill>
                  <a:srgbClr val="FF0000"/>
                </a:solidFill>
              </a:rPr>
              <a:t>Cattle… +7%</a:t>
            </a:r>
          </a:p>
          <a:p>
            <a:endParaRPr lang="en-US" sz="1100" b="1" dirty="0">
              <a:solidFill>
                <a:srgbClr val="FF0000"/>
              </a:solidFill>
            </a:endParaRPr>
          </a:p>
          <a:p>
            <a:endParaRPr lang="en-US" sz="1100" b="1" dirty="0">
              <a:solidFill>
                <a:srgbClr val="FF0000"/>
              </a:solidFill>
            </a:endParaRPr>
          </a:p>
          <a:p>
            <a:endParaRPr lang="en-US" sz="1100" b="1" dirty="0">
              <a:solidFill>
                <a:srgbClr val="FF0000"/>
              </a:solidFill>
            </a:endParaRPr>
          </a:p>
          <a:p>
            <a:r>
              <a:rPr lang="en-US" b="1" dirty="0">
                <a:solidFill>
                  <a:srgbClr val="FF0000"/>
                </a:solidFill>
              </a:rPr>
              <a:t>Dairy… +13%</a:t>
            </a:r>
          </a:p>
          <a:p>
            <a:endParaRPr lang="en-US" sz="1100" b="1" dirty="0">
              <a:solidFill>
                <a:srgbClr val="FF0000"/>
              </a:solidFill>
            </a:endParaRPr>
          </a:p>
          <a:p>
            <a:endParaRPr lang="en-US" sz="1100" b="1" dirty="0">
              <a:solidFill>
                <a:srgbClr val="FF0000"/>
              </a:solidFill>
            </a:endParaRPr>
          </a:p>
          <a:p>
            <a:endParaRPr lang="en-US" sz="1100" b="1" dirty="0">
              <a:solidFill>
                <a:srgbClr val="FF0000"/>
              </a:solidFill>
            </a:endParaRPr>
          </a:p>
          <a:p>
            <a:endParaRPr lang="en-US" sz="1100" b="1" dirty="0">
              <a:solidFill>
                <a:srgbClr val="FF0000"/>
              </a:solidFill>
            </a:endParaRPr>
          </a:p>
          <a:p>
            <a:r>
              <a:rPr lang="en-US" b="1" dirty="0">
                <a:solidFill>
                  <a:srgbClr val="FF0000"/>
                </a:solidFill>
              </a:rPr>
              <a:t>Broilers… +8%</a:t>
            </a:r>
          </a:p>
          <a:p>
            <a:endParaRPr lang="en-US" b="1" dirty="0">
              <a:solidFill>
                <a:srgbClr val="FF0000"/>
              </a:solidFill>
            </a:endParaRPr>
          </a:p>
          <a:p>
            <a:endParaRPr lang="en-US" b="1" dirty="0">
              <a:solidFill>
                <a:srgbClr val="FF0000"/>
              </a:solidFill>
            </a:endParaRPr>
          </a:p>
          <a:p>
            <a:r>
              <a:rPr lang="en-US" b="1" dirty="0">
                <a:solidFill>
                  <a:srgbClr val="FF0000"/>
                </a:solidFill>
              </a:rPr>
              <a:t>Hogs… +12%</a:t>
            </a:r>
            <a:endParaRPr lang="en-US" sz="1100" b="1" dirty="0">
              <a:solidFill>
                <a:srgbClr val="FF0000"/>
              </a:solidFill>
            </a:endParaRPr>
          </a:p>
          <a:p>
            <a:endParaRPr lang="en-US" sz="1100" b="1" dirty="0">
              <a:solidFill>
                <a:srgbClr val="FF0000"/>
              </a:solidFill>
            </a:endParaRPr>
          </a:p>
          <a:p>
            <a:endParaRPr lang="en-US" sz="1100" b="1" dirty="0">
              <a:solidFill>
                <a:srgbClr val="FF0000"/>
              </a:solidFill>
            </a:endParaRPr>
          </a:p>
          <a:p>
            <a:endParaRPr lang="en-US" sz="1100" b="1" dirty="0">
              <a:solidFill>
                <a:srgbClr val="FF0000"/>
              </a:solidFill>
            </a:endParaRPr>
          </a:p>
          <a:p>
            <a:endParaRPr lang="en-US" sz="1100" b="1" dirty="0">
              <a:solidFill>
                <a:srgbClr val="FF0000"/>
              </a:solidFill>
            </a:endParaRPr>
          </a:p>
          <a:p>
            <a:r>
              <a:rPr lang="en-US" b="1" dirty="0">
                <a:solidFill>
                  <a:srgbClr val="FF0000"/>
                </a:solidFill>
              </a:rPr>
              <a:t>Eggs… +43% </a:t>
            </a:r>
          </a:p>
        </p:txBody>
      </p:sp>
    </p:spTree>
    <p:extLst>
      <p:ext uri="{BB962C8B-B14F-4D97-AF65-F5344CB8AC3E}">
        <p14:creationId xmlns:p14="http://schemas.microsoft.com/office/powerpoint/2010/main" val="300410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88C6D-2015-6B58-B4A6-69654D069E4C}"/>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7956E173-8799-CB2A-5FB8-C91C878C898B}"/>
              </a:ext>
            </a:extLst>
          </p:cNvPr>
          <p:cNvSpPr>
            <a:spLocks noGrp="1" noChangeArrowheads="1"/>
          </p:cNvSpPr>
          <p:nvPr>
            <p:ph type="title"/>
          </p:nvPr>
        </p:nvSpPr>
        <p:spPr>
          <a:xfrm>
            <a:off x="198437" y="228600"/>
            <a:ext cx="9753600" cy="812800"/>
          </a:xfrm>
        </p:spPr>
        <p:txBody>
          <a:bodyPr/>
          <a:lstStyle/>
          <a:p>
            <a:pPr eaLnBrk="1" hangingPunct="1"/>
            <a:r>
              <a:rPr lang="en-US" sz="4000" b="1" dirty="0"/>
              <a:t>Row-Crop Bankers Are Concerned</a:t>
            </a:r>
            <a:r>
              <a:rPr lang="en-US" b="1" dirty="0"/>
              <a:t>…</a:t>
            </a:r>
          </a:p>
        </p:txBody>
      </p:sp>
      <p:sp>
        <p:nvSpPr>
          <p:cNvPr id="2" name="TextBox 1">
            <a:extLst>
              <a:ext uri="{FF2B5EF4-FFF2-40B4-BE49-F238E27FC236}">
                <a16:creationId xmlns:a16="http://schemas.microsoft.com/office/drawing/2014/main" id="{9B462C04-F9D6-55AA-05CF-84C241B30214}"/>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ABA-Farmer Mac Survey, Q3 2024</a:t>
            </a:r>
          </a:p>
        </p:txBody>
      </p:sp>
      <p:pic>
        <p:nvPicPr>
          <p:cNvPr id="4" name="Picture 3">
            <a:extLst>
              <a:ext uri="{FF2B5EF4-FFF2-40B4-BE49-F238E27FC236}">
                <a16:creationId xmlns:a16="http://schemas.microsoft.com/office/drawing/2014/main" id="{D182044B-E289-E9BF-D66A-AE3AE3B1FF3C}"/>
              </a:ext>
            </a:extLst>
          </p:cNvPr>
          <p:cNvPicPr>
            <a:picLocks noChangeAspect="1"/>
          </p:cNvPicPr>
          <p:nvPr/>
        </p:nvPicPr>
        <p:blipFill>
          <a:blip r:embed="rId3">
            <a:extLst>
              <a:ext uri="{28A0092B-C50C-407E-A947-70E740481C1C}">
                <a14:useLocalDpi xmlns:a14="http://schemas.microsoft.com/office/drawing/2010/main" val="0"/>
              </a:ext>
            </a:extLst>
          </a:blip>
          <a:srcRect l="1043" r="3619" b="15967"/>
          <a:stretch/>
        </p:blipFill>
        <p:spPr>
          <a:xfrm>
            <a:off x="282257" y="1066800"/>
            <a:ext cx="9585960" cy="5181600"/>
          </a:xfrm>
          <a:prstGeom prst="rect">
            <a:avLst/>
          </a:prstGeom>
        </p:spPr>
      </p:pic>
      <p:sp>
        <p:nvSpPr>
          <p:cNvPr id="3" name="Arrow: Left 2">
            <a:extLst>
              <a:ext uri="{FF2B5EF4-FFF2-40B4-BE49-F238E27FC236}">
                <a16:creationId xmlns:a16="http://schemas.microsoft.com/office/drawing/2014/main" id="{91BC64DF-AD81-C3EC-7615-690BCACFD832}"/>
              </a:ext>
            </a:extLst>
          </p:cNvPr>
          <p:cNvSpPr/>
          <p:nvPr/>
        </p:nvSpPr>
        <p:spPr>
          <a:xfrm rot="10800000">
            <a:off x="350837" y="1981200"/>
            <a:ext cx="756146" cy="292896"/>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3474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A63B1-FFD7-E38F-3DCF-CA782A5FF157}"/>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E15FF5B3-4CB0-3B9F-3218-E0BCD52E551E}"/>
              </a:ext>
            </a:extLst>
          </p:cNvPr>
          <p:cNvSpPr>
            <a:spLocks noGrp="1" noChangeArrowheads="1"/>
          </p:cNvSpPr>
          <p:nvPr>
            <p:ph type="title"/>
          </p:nvPr>
        </p:nvSpPr>
        <p:spPr>
          <a:xfrm>
            <a:off x="198437" y="1524000"/>
            <a:ext cx="9753600" cy="812800"/>
          </a:xfrm>
        </p:spPr>
        <p:txBody>
          <a:bodyPr/>
          <a:lstStyle/>
          <a:p>
            <a:pPr eaLnBrk="1" hangingPunct="1"/>
            <a:r>
              <a:rPr lang="en-US" b="1" dirty="0"/>
              <a:t>It’s Not </a:t>
            </a:r>
            <a:r>
              <a:rPr lang="en-US" b="1" i="1" dirty="0"/>
              <a:t>All</a:t>
            </a:r>
            <a:r>
              <a:rPr lang="en-US" b="1" dirty="0"/>
              <a:t> Bad News…</a:t>
            </a:r>
          </a:p>
        </p:txBody>
      </p:sp>
      <p:pic>
        <p:nvPicPr>
          <p:cNvPr id="1026" name="Picture 2" descr="Blue Emoji or Joobi - Free Smiley Download">
            <a:extLst>
              <a:ext uri="{FF2B5EF4-FFF2-40B4-BE49-F238E27FC236}">
                <a16:creationId xmlns:a16="http://schemas.microsoft.com/office/drawing/2014/main" id="{0FD4C7A0-65A9-4E35-11A6-418DBD94C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0237" y="1981200"/>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542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19E20-FF80-A789-F2DD-241F4A22F7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61A856-DF91-D7A2-BB92-15CA88E5278B}"/>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NoBullAg.com, June 2025</a:t>
            </a:r>
          </a:p>
        </p:txBody>
      </p:sp>
      <p:pic>
        <p:nvPicPr>
          <p:cNvPr id="4" name="Picture 3" descr="A graph of growth in a chart&#10;&#10;AI-generated content may be incorrect.">
            <a:extLst>
              <a:ext uri="{FF2B5EF4-FFF2-40B4-BE49-F238E27FC236}">
                <a16:creationId xmlns:a16="http://schemas.microsoft.com/office/drawing/2014/main" id="{D0038837-504B-E885-DD7F-0E91D68A8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193" y="152400"/>
            <a:ext cx="8078088" cy="6356383"/>
          </a:xfrm>
          <a:prstGeom prst="rect">
            <a:avLst/>
          </a:prstGeom>
        </p:spPr>
      </p:pic>
    </p:spTree>
    <p:extLst>
      <p:ext uri="{BB962C8B-B14F-4D97-AF65-F5344CB8AC3E}">
        <p14:creationId xmlns:p14="http://schemas.microsoft.com/office/powerpoint/2010/main" val="1844896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529E2-7BB8-9758-E679-E752881E2B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98A18D-34DC-971D-F9DC-DB0265D3BB6C}"/>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NoBullAg.com, June 2025</a:t>
            </a:r>
          </a:p>
        </p:txBody>
      </p:sp>
      <p:pic>
        <p:nvPicPr>
          <p:cNvPr id="4" name="Picture 3" descr="A graph of a number of green and orange bars&#10;&#10;AI-generated content may be incorrect.">
            <a:extLst>
              <a:ext uri="{FF2B5EF4-FFF2-40B4-BE49-F238E27FC236}">
                <a16:creationId xmlns:a16="http://schemas.microsoft.com/office/drawing/2014/main" id="{772D64FB-E824-AFBE-1CE2-5BDDC8379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704" y="152400"/>
            <a:ext cx="8037065" cy="6320830"/>
          </a:xfrm>
          <a:prstGeom prst="rect">
            <a:avLst/>
          </a:prstGeom>
        </p:spPr>
      </p:pic>
    </p:spTree>
    <p:extLst>
      <p:ext uri="{BB962C8B-B14F-4D97-AF65-F5344CB8AC3E}">
        <p14:creationId xmlns:p14="http://schemas.microsoft.com/office/powerpoint/2010/main" val="1905181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B8A5D-6D80-CD84-E4E8-AC167E40FE3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06648F2-183D-1CA4-4062-B2D24DE7ABC0}"/>
              </a:ext>
            </a:extLst>
          </p:cNvPr>
          <p:cNvPicPr>
            <a:picLocks noChangeAspect="1"/>
          </p:cNvPicPr>
          <p:nvPr/>
        </p:nvPicPr>
        <p:blipFill>
          <a:blip r:embed="rId3" cstate="print">
            <a:extLst>
              <a:ext uri="{28A0092B-C50C-407E-A947-70E740481C1C}">
                <a14:useLocalDpi xmlns:a14="http://schemas.microsoft.com/office/drawing/2010/main" val="0"/>
              </a:ext>
            </a:extLst>
          </a:blip>
          <a:srcRect l="1131" t="3993" r="1131" b="1788"/>
          <a:stretch/>
        </p:blipFill>
        <p:spPr>
          <a:xfrm>
            <a:off x="1056130" y="152400"/>
            <a:ext cx="8038214" cy="6400800"/>
          </a:xfrm>
          <a:prstGeom prst="rect">
            <a:avLst/>
          </a:prstGeom>
        </p:spPr>
      </p:pic>
      <p:sp>
        <p:nvSpPr>
          <p:cNvPr id="2" name="TextBox 1">
            <a:extLst>
              <a:ext uri="{FF2B5EF4-FFF2-40B4-BE49-F238E27FC236}">
                <a16:creationId xmlns:a16="http://schemas.microsoft.com/office/drawing/2014/main" id="{9E4F1132-6DF2-0F33-AA6A-7553F60B01BB}"/>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NoBullAg.com, February 2025</a:t>
            </a:r>
          </a:p>
        </p:txBody>
      </p:sp>
    </p:spTree>
    <p:extLst>
      <p:ext uri="{BB962C8B-B14F-4D97-AF65-F5344CB8AC3E}">
        <p14:creationId xmlns:p14="http://schemas.microsoft.com/office/powerpoint/2010/main" val="1684770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890FE-85AB-F27E-944E-8C38B5034B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F143C8-E3B0-3F99-8944-74565CA91AB2}"/>
              </a:ext>
            </a:extLst>
          </p:cNvPr>
          <p:cNvSpPr txBox="1"/>
          <p:nvPr/>
        </p:nvSpPr>
        <p:spPr>
          <a:xfrm>
            <a:off x="3079289" y="6628411"/>
            <a:ext cx="38247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NoBullAg.com, June 2025</a:t>
            </a:r>
          </a:p>
        </p:txBody>
      </p:sp>
      <p:pic>
        <p:nvPicPr>
          <p:cNvPr id="4" name="Picture 3" descr="A graph of a price&#10;&#10;AI-generated content may be incorrect.">
            <a:extLst>
              <a:ext uri="{FF2B5EF4-FFF2-40B4-BE49-F238E27FC236}">
                <a16:creationId xmlns:a16="http://schemas.microsoft.com/office/drawing/2014/main" id="{FE08540E-BC8B-A88D-5FFF-5CB112C39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503" y="76200"/>
            <a:ext cx="7961468" cy="6424727"/>
          </a:xfrm>
          <a:prstGeom prst="rect">
            <a:avLst/>
          </a:prstGeom>
        </p:spPr>
      </p:pic>
    </p:spTree>
    <p:extLst>
      <p:ext uri="{BB962C8B-B14F-4D97-AF65-F5344CB8AC3E}">
        <p14:creationId xmlns:p14="http://schemas.microsoft.com/office/powerpoint/2010/main" val="275509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589C5-8E94-43C5-657D-2FD45E8610F5}"/>
            </a:ext>
          </a:extLst>
        </p:cNvPr>
        <p:cNvGrpSpPr/>
        <p:nvPr/>
      </p:nvGrpSpPr>
      <p:grpSpPr>
        <a:xfrm>
          <a:off x="0" y="0"/>
          <a:ext cx="0" cy="0"/>
          <a:chOff x="0" y="0"/>
          <a:chExt cx="0" cy="0"/>
        </a:xfrm>
      </p:grpSpPr>
      <p:pic>
        <p:nvPicPr>
          <p:cNvPr id="6" name="Picture 5" descr="A map of the united states&#10;&#10;AI-generated content may be incorrect.">
            <a:extLst>
              <a:ext uri="{FF2B5EF4-FFF2-40B4-BE49-F238E27FC236}">
                <a16:creationId xmlns:a16="http://schemas.microsoft.com/office/drawing/2014/main" id="{FF8A81DE-48D9-9E40-3D00-19C29CEFE7A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0000"/>
                    </a14:imgEffect>
                    <a14:imgEffect>
                      <a14:brightnessContrast contrast="-10000"/>
                    </a14:imgEffect>
                  </a14:imgLayer>
                </a14:imgProps>
              </a:ext>
              <a:ext uri="{28A0092B-C50C-407E-A947-70E740481C1C}">
                <a14:useLocalDpi xmlns:a14="http://schemas.microsoft.com/office/drawing/2010/main" val="0"/>
              </a:ext>
            </a:extLst>
          </a:blip>
          <a:stretch>
            <a:fillRect/>
          </a:stretch>
        </p:blipFill>
        <p:spPr>
          <a:xfrm>
            <a:off x="42880" y="304800"/>
            <a:ext cx="10064714" cy="5997324"/>
          </a:xfrm>
          <a:prstGeom prst="rect">
            <a:avLst/>
          </a:prstGeom>
        </p:spPr>
      </p:pic>
      <p:sp>
        <p:nvSpPr>
          <p:cNvPr id="7" name="TextBox 6">
            <a:extLst>
              <a:ext uri="{FF2B5EF4-FFF2-40B4-BE49-F238E27FC236}">
                <a16:creationId xmlns:a16="http://schemas.microsoft.com/office/drawing/2014/main" id="{3480B1D1-F139-7471-FE77-301760871443}"/>
              </a:ext>
            </a:extLst>
          </p:cNvPr>
          <p:cNvSpPr txBox="1"/>
          <p:nvPr/>
        </p:nvSpPr>
        <p:spPr>
          <a:xfrm>
            <a:off x="3017837" y="6553200"/>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University of Illinois TIAA Center for Farmland Research &amp; USDA</a:t>
            </a:r>
          </a:p>
        </p:txBody>
      </p:sp>
    </p:spTree>
    <p:extLst>
      <p:ext uri="{BB962C8B-B14F-4D97-AF65-F5344CB8AC3E}">
        <p14:creationId xmlns:p14="http://schemas.microsoft.com/office/powerpoint/2010/main" val="2556362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6FC169-6467-764F-B2EE-57E805F07A12}"/>
              </a:ext>
            </a:extLst>
          </p:cNvPr>
          <p:cNvPicPr>
            <a:picLocks noChangeAspect="1"/>
          </p:cNvPicPr>
          <p:nvPr/>
        </p:nvPicPr>
        <p:blipFill>
          <a:blip r:embed="rId3">
            <a:extLst>
              <a:ext uri="{28A0092B-C50C-407E-A947-70E740481C1C}">
                <a14:useLocalDpi xmlns:a14="http://schemas.microsoft.com/office/drawing/2010/main" val="0"/>
              </a:ext>
            </a:extLst>
          </a:blip>
          <a:srcRect l="221" r="221"/>
          <a:stretch/>
        </p:blipFill>
        <p:spPr>
          <a:xfrm>
            <a:off x="2182069" y="403965"/>
            <a:ext cx="5867400" cy="3315044"/>
          </a:xfrm>
          <a:prstGeom prst="rect">
            <a:avLst/>
          </a:prstGeom>
        </p:spPr>
      </p:pic>
      <p:sp>
        <p:nvSpPr>
          <p:cNvPr id="9" name="Title 1">
            <a:extLst>
              <a:ext uri="{FF2B5EF4-FFF2-40B4-BE49-F238E27FC236}">
                <a16:creationId xmlns:a16="http://schemas.microsoft.com/office/drawing/2014/main" id="{D4DF1FC5-CB45-B67C-98E1-76007D683DDC}"/>
              </a:ext>
            </a:extLst>
          </p:cNvPr>
          <p:cNvSpPr>
            <a:spLocks noGrp="1"/>
          </p:cNvSpPr>
          <p:nvPr>
            <p:ph type="title"/>
          </p:nvPr>
        </p:nvSpPr>
        <p:spPr>
          <a:xfrm>
            <a:off x="198437" y="4700696"/>
            <a:ext cx="9829800" cy="1452880"/>
          </a:xfrm>
        </p:spPr>
        <p:txBody>
          <a:bodyPr/>
          <a:lstStyle/>
          <a:p>
            <a:r>
              <a:rPr lang="en-US" dirty="0"/>
              <a:t>What’s driving the Land market?</a:t>
            </a:r>
            <a:br>
              <a:rPr lang="en-US" dirty="0"/>
            </a:br>
            <a:r>
              <a:rPr lang="en-US" dirty="0"/>
              <a:t>	-other revenue sources</a:t>
            </a:r>
          </a:p>
        </p:txBody>
      </p:sp>
      <p:sp>
        <p:nvSpPr>
          <p:cNvPr id="10" name="Text Placeholder 2">
            <a:extLst>
              <a:ext uri="{FF2B5EF4-FFF2-40B4-BE49-F238E27FC236}">
                <a16:creationId xmlns:a16="http://schemas.microsoft.com/office/drawing/2014/main" id="{555F7ECB-AA27-7781-A0D1-6A06DE54F5C5}"/>
              </a:ext>
            </a:extLst>
          </p:cNvPr>
          <p:cNvSpPr>
            <a:spLocks noGrp="1"/>
          </p:cNvSpPr>
          <p:nvPr>
            <p:ph type="body" idx="1"/>
          </p:nvPr>
        </p:nvSpPr>
        <p:spPr>
          <a:xfrm>
            <a:off x="198437" y="3100497"/>
            <a:ext cx="8627904" cy="1600199"/>
          </a:xfrm>
        </p:spPr>
        <p:txBody>
          <a:bodyPr/>
          <a:lstStyle/>
          <a:p>
            <a:r>
              <a:rPr lang="en-US" dirty="0"/>
              <a:t>Midwest Farmland Values</a:t>
            </a:r>
          </a:p>
        </p:txBody>
      </p:sp>
    </p:spTree>
    <p:extLst>
      <p:ext uri="{BB962C8B-B14F-4D97-AF65-F5344CB8AC3E}">
        <p14:creationId xmlns:p14="http://schemas.microsoft.com/office/powerpoint/2010/main" val="859085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84069-BACC-7DB4-CFB4-D41D6B70A2E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C372EC6A-7577-E803-95B9-C27DDFAB6FC9}"/>
              </a:ext>
            </a:extLst>
          </p:cNvPr>
          <p:cNvSpPr>
            <a:spLocks noGrp="1" noChangeArrowheads="1"/>
          </p:cNvSpPr>
          <p:nvPr>
            <p:ph type="title"/>
          </p:nvPr>
        </p:nvSpPr>
        <p:spPr>
          <a:xfrm>
            <a:off x="198437" y="76200"/>
            <a:ext cx="9753600" cy="812800"/>
          </a:xfrm>
        </p:spPr>
        <p:txBody>
          <a:bodyPr/>
          <a:lstStyle/>
          <a:p>
            <a:pPr eaLnBrk="1" hangingPunct="1"/>
            <a:r>
              <a:rPr lang="en-US" sz="4000" dirty="0"/>
              <a:t>Gov’t Disaster </a:t>
            </a:r>
            <a:r>
              <a:rPr lang="en-US" sz="4000" b="1" dirty="0"/>
              <a:t>Aid is On The Way…</a:t>
            </a:r>
          </a:p>
        </p:txBody>
      </p:sp>
      <p:pic>
        <p:nvPicPr>
          <p:cNvPr id="5" name="Picture 4" descr="A graph of the cost of a disaster&#10;&#10;AI-generated content may be incorrect.">
            <a:extLst>
              <a:ext uri="{FF2B5EF4-FFF2-40B4-BE49-F238E27FC236}">
                <a16:creationId xmlns:a16="http://schemas.microsoft.com/office/drawing/2014/main" id="{F30E7112-E087-A2A8-CC88-78A6DC0096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0"/>
            <a:ext cx="10150475" cy="5674072"/>
          </a:xfrm>
          <a:prstGeom prst="rect">
            <a:avLst/>
          </a:prstGeom>
        </p:spPr>
      </p:pic>
    </p:spTree>
    <p:extLst>
      <p:ext uri="{BB962C8B-B14F-4D97-AF65-F5344CB8AC3E}">
        <p14:creationId xmlns:p14="http://schemas.microsoft.com/office/powerpoint/2010/main" val="1448726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8CD44-0832-034C-92D9-6A66AFFF9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398942-C5EC-E9CE-4E84-C31E7BB3413F}"/>
              </a:ext>
            </a:extLst>
          </p:cNvPr>
          <p:cNvSpPr>
            <a:spLocks noGrp="1"/>
          </p:cNvSpPr>
          <p:nvPr>
            <p:ph type="title"/>
          </p:nvPr>
        </p:nvSpPr>
        <p:spPr>
          <a:xfrm>
            <a:off x="122237" y="152400"/>
            <a:ext cx="9906000" cy="1219200"/>
          </a:xfrm>
        </p:spPr>
        <p:txBody>
          <a:bodyPr/>
          <a:lstStyle/>
          <a:p>
            <a:r>
              <a:rPr lang="en-US" sz="3600" dirty="0"/>
              <a:t>Wind Energy Growth</a:t>
            </a:r>
          </a:p>
        </p:txBody>
      </p:sp>
      <p:sp>
        <p:nvSpPr>
          <p:cNvPr id="5" name="TextBox 4">
            <a:extLst>
              <a:ext uri="{FF2B5EF4-FFF2-40B4-BE49-F238E27FC236}">
                <a16:creationId xmlns:a16="http://schemas.microsoft.com/office/drawing/2014/main" id="{EBB376E0-0826-55C6-577F-6246B8B05172}"/>
              </a:ext>
            </a:extLst>
          </p:cNvPr>
          <p:cNvSpPr txBox="1"/>
          <p:nvPr/>
        </p:nvSpPr>
        <p:spPr>
          <a:xfrm>
            <a:off x="3079289" y="6628411"/>
            <a:ext cx="48153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 Energy Information Administration &amp; Electric Power Monthly</a:t>
            </a:r>
          </a:p>
        </p:txBody>
      </p:sp>
      <p:pic>
        <p:nvPicPr>
          <p:cNvPr id="8" name="Picture 7" descr="A graph showing the power of electricity&#10;&#10;AI-generated content may be incorrect.">
            <a:extLst>
              <a:ext uri="{FF2B5EF4-FFF2-40B4-BE49-F238E27FC236}">
                <a16:creationId xmlns:a16="http://schemas.microsoft.com/office/drawing/2014/main" id="{5259B1CD-D923-339E-3259-7CB0BD2B744F}"/>
              </a:ext>
            </a:extLst>
          </p:cNvPr>
          <p:cNvPicPr>
            <a:picLocks noChangeAspect="1"/>
          </p:cNvPicPr>
          <p:nvPr/>
        </p:nvPicPr>
        <p:blipFill>
          <a:blip r:embed="rId3">
            <a:extLst>
              <a:ext uri="{28A0092B-C50C-407E-A947-70E740481C1C}">
                <a14:useLocalDpi xmlns:a14="http://schemas.microsoft.com/office/drawing/2010/main" val="0"/>
              </a:ext>
            </a:extLst>
          </a:blip>
          <a:srcRect b="7575"/>
          <a:stretch>
            <a:fillRect/>
          </a:stretch>
        </p:blipFill>
        <p:spPr>
          <a:xfrm>
            <a:off x="568956" y="1143000"/>
            <a:ext cx="9012562" cy="5414444"/>
          </a:xfrm>
          <a:prstGeom prst="rect">
            <a:avLst/>
          </a:prstGeom>
        </p:spPr>
      </p:pic>
    </p:spTree>
    <p:extLst>
      <p:ext uri="{BB962C8B-B14F-4D97-AF65-F5344CB8AC3E}">
        <p14:creationId xmlns:p14="http://schemas.microsoft.com/office/powerpoint/2010/main" val="1090348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8415-B4FC-A8C8-EC47-975F5901A2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46756-342D-97B0-5D13-B9422100ECCE}"/>
              </a:ext>
            </a:extLst>
          </p:cNvPr>
          <p:cNvSpPr>
            <a:spLocks noGrp="1"/>
          </p:cNvSpPr>
          <p:nvPr>
            <p:ph type="title"/>
          </p:nvPr>
        </p:nvSpPr>
        <p:spPr>
          <a:xfrm>
            <a:off x="122237" y="0"/>
            <a:ext cx="9906000" cy="1219200"/>
          </a:xfrm>
        </p:spPr>
        <p:txBody>
          <a:bodyPr/>
          <a:lstStyle/>
          <a:p>
            <a:r>
              <a:rPr lang="en-US" sz="3600" dirty="0"/>
              <a:t>U.S. Utility Scale Wind Electricity Generation</a:t>
            </a:r>
          </a:p>
        </p:txBody>
      </p:sp>
      <p:sp>
        <p:nvSpPr>
          <p:cNvPr id="5" name="TextBox 4">
            <a:extLst>
              <a:ext uri="{FF2B5EF4-FFF2-40B4-BE49-F238E27FC236}">
                <a16:creationId xmlns:a16="http://schemas.microsoft.com/office/drawing/2014/main" id="{0D5FCCDD-76AE-35F9-05A6-AF7C93036EBF}"/>
              </a:ext>
            </a:extLst>
          </p:cNvPr>
          <p:cNvSpPr txBox="1"/>
          <p:nvPr/>
        </p:nvSpPr>
        <p:spPr>
          <a:xfrm>
            <a:off x="3079289" y="6628411"/>
            <a:ext cx="48153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 Energy Information Administration &amp; Electric Power Monthly</a:t>
            </a:r>
          </a:p>
        </p:txBody>
      </p:sp>
      <p:pic>
        <p:nvPicPr>
          <p:cNvPr id="8" name="Picture 7">
            <a:extLst>
              <a:ext uri="{FF2B5EF4-FFF2-40B4-BE49-F238E27FC236}">
                <a16:creationId xmlns:a16="http://schemas.microsoft.com/office/drawing/2014/main" id="{EB64BE35-FB29-EE92-B73C-144D6062A520}"/>
              </a:ext>
            </a:extLst>
          </p:cNvPr>
          <p:cNvPicPr>
            <a:picLocks noChangeAspect="1"/>
          </p:cNvPicPr>
          <p:nvPr/>
        </p:nvPicPr>
        <p:blipFill>
          <a:blip r:embed="rId3">
            <a:extLst>
              <a:ext uri="{28A0092B-C50C-407E-A947-70E740481C1C}">
                <a14:useLocalDpi xmlns:a14="http://schemas.microsoft.com/office/drawing/2010/main" val="0"/>
              </a:ext>
            </a:extLst>
          </a:blip>
          <a:srcRect l="10717" t="9430" r="9677" b="14024"/>
          <a:stretch>
            <a:fillRect/>
          </a:stretch>
        </p:blipFill>
        <p:spPr>
          <a:xfrm>
            <a:off x="901030" y="1219200"/>
            <a:ext cx="8348413" cy="5217758"/>
          </a:xfrm>
          <a:prstGeom prst="rect">
            <a:avLst/>
          </a:prstGeom>
        </p:spPr>
      </p:pic>
    </p:spTree>
    <p:extLst>
      <p:ext uri="{BB962C8B-B14F-4D97-AF65-F5344CB8AC3E}">
        <p14:creationId xmlns:p14="http://schemas.microsoft.com/office/powerpoint/2010/main" val="940418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BD8CC-67F6-5D11-328F-22FDEE5C3183}"/>
              </a:ext>
            </a:extLst>
          </p:cNvPr>
          <p:cNvSpPr>
            <a:spLocks noGrp="1"/>
          </p:cNvSpPr>
          <p:nvPr>
            <p:ph type="title"/>
          </p:nvPr>
        </p:nvSpPr>
        <p:spPr>
          <a:xfrm>
            <a:off x="122237" y="152400"/>
            <a:ext cx="9906000" cy="915389"/>
          </a:xfrm>
        </p:spPr>
        <p:txBody>
          <a:bodyPr/>
          <a:lstStyle/>
          <a:p>
            <a:r>
              <a:rPr lang="en-US" sz="3600" dirty="0"/>
              <a:t>New Electricity Production – All Sources</a:t>
            </a:r>
          </a:p>
        </p:txBody>
      </p:sp>
      <p:pic>
        <p:nvPicPr>
          <p:cNvPr id="4" name="Picture 3" descr="A graph of a number of different colored bars&#10;&#10;AI-generated content may be incorrect.">
            <a:extLst>
              <a:ext uri="{FF2B5EF4-FFF2-40B4-BE49-F238E27FC236}">
                <a16:creationId xmlns:a16="http://schemas.microsoft.com/office/drawing/2014/main" id="{DA161603-30E7-7ED3-7CD0-067C3D8882D2}"/>
              </a:ext>
            </a:extLst>
          </p:cNvPr>
          <p:cNvPicPr>
            <a:picLocks noChangeAspect="1"/>
          </p:cNvPicPr>
          <p:nvPr/>
        </p:nvPicPr>
        <p:blipFill>
          <a:blip r:embed="rId3">
            <a:extLst>
              <a:ext uri="{28A0092B-C50C-407E-A947-70E740481C1C}">
                <a14:useLocalDpi xmlns:a14="http://schemas.microsoft.com/office/drawing/2010/main" val="0"/>
              </a:ext>
            </a:extLst>
          </a:blip>
          <a:srcRect b="7246"/>
          <a:stretch>
            <a:fillRect/>
          </a:stretch>
        </p:blipFill>
        <p:spPr>
          <a:xfrm>
            <a:off x="122237" y="1067789"/>
            <a:ext cx="9853965" cy="5409211"/>
          </a:xfrm>
          <a:prstGeom prst="rect">
            <a:avLst/>
          </a:prstGeom>
        </p:spPr>
      </p:pic>
      <p:sp>
        <p:nvSpPr>
          <p:cNvPr id="5" name="TextBox 4">
            <a:extLst>
              <a:ext uri="{FF2B5EF4-FFF2-40B4-BE49-F238E27FC236}">
                <a16:creationId xmlns:a16="http://schemas.microsoft.com/office/drawing/2014/main" id="{69DF5ACF-84A5-F346-0881-40FBCFB512C1}"/>
              </a:ext>
            </a:extLst>
          </p:cNvPr>
          <p:cNvSpPr txBox="1"/>
          <p:nvPr/>
        </p:nvSpPr>
        <p:spPr>
          <a:xfrm>
            <a:off x="3079289" y="6628411"/>
            <a:ext cx="48153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 Energy Information Administration &amp; Wood Mackenzie</a:t>
            </a:r>
          </a:p>
        </p:txBody>
      </p:sp>
    </p:spTree>
    <p:extLst>
      <p:ext uri="{BB962C8B-B14F-4D97-AF65-F5344CB8AC3E}">
        <p14:creationId xmlns:p14="http://schemas.microsoft.com/office/powerpoint/2010/main" val="1347177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BD8CC-67F6-5D11-328F-22FDEE5C3183}"/>
              </a:ext>
            </a:extLst>
          </p:cNvPr>
          <p:cNvSpPr>
            <a:spLocks noGrp="1"/>
          </p:cNvSpPr>
          <p:nvPr>
            <p:ph type="title"/>
          </p:nvPr>
        </p:nvSpPr>
        <p:spPr>
          <a:xfrm>
            <a:off x="122237" y="152400"/>
            <a:ext cx="9906000" cy="914400"/>
          </a:xfrm>
        </p:spPr>
        <p:txBody>
          <a:bodyPr/>
          <a:lstStyle/>
          <a:p>
            <a:r>
              <a:rPr lang="en-US" sz="3600" dirty="0"/>
              <a:t>Solar Energy Installations – Where?</a:t>
            </a:r>
          </a:p>
        </p:txBody>
      </p:sp>
      <p:grpSp>
        <p:nvGrpSpPr>
          <p:cNvPr id="10" name="Group 9">
            <a:extLst>
              <a:ext uri="{FF2B5EF4-FFF2-40B4-BE49-F238E27FC236}">
                <a16:creationId xmlns:a16="http://schemas.microsoft.com/office/drawing/2014/main" id="{8F806474-4F2F-1103-0D42-AA82DA60D7AB}"/>
              </a:ext>
            </a:extLst>
          </p:cNvPr>
          <p:cNvGrpSpPr/>
          <p:nvPr/>
        </p:nvGrpSpPr>
        <p:grpSpPr>
          <a:xfrm>
            <a:off x="1074737" y="990600"/>
            <a:ext cx="8001000" cy="5562600"/>
            <a:chOff x="1074737" y="990600"/>
            <a:chExt cx="8001000" cy="5562600"/>
          </a:xfrm>
        </p:grpSpPr>
        <p:pic>
          <p:nvPicPr>
            <p:cNvPr id="4" name="Picture 3" descr="A screenshot of a graph&#10;&#10;AI-generated content may be incorrect.">
              <a:extLst>
                <a:ext uri="{FF2B5EF4-FFF2-40B4-BE49-F238E27FC236}">
                  <a16:creationId xmlns:a16="http://schemas.microsoft.com/office/drawing/2014/main" id="{E55DB307-AFA6-E353-448D-54AC6EA46634}"/>
                </a:ext>
              </a:extLst>
            </p:cNvPr>
            <p:cNvPicPr>
              <a:picLocks noChangeAspect="1"/>
            </p:cNvPicPr>
            <p:nvPr/>
          </p:nvPicPr>
          <p:blipFill>
            <a:blip r:embed="rId3">
              <a:extLst>
                <a:ext uri="{28A0092B-C50C-407E-A947-70E740481C1C}">
                  <a14:useLocalDpi xmlns:a14="http://schemas.microsoft.com/office/drawing/2010/main" val="0"/>
                </a:ext>
              </a:extLst>
            </a:blip>
            <a:srcRect b="17586"/>
            <a:stretch>
              <a:fillRect/>
            </a:stretch>
          </p:blipFill>
          <p:spPr>
            <a:xfrm>
              <a:off x="1074737" y="990600"/>
              <a:ext cx="8001000" cy="5542911"/>
            </a:xfrm>
            <a:prstGeom prst="rect">
              <a:avLst/>
            </a:prstGeom>
          </p:spPr>
        </p:pic>
        <p:sp>
          <p:nvSpPr>
            <p:cNvPr id="6" name="TextBox 5">
              <a:extLst>
                <a:ext uri="{FF2B5EF4-FFF2-40B4-BE49-F238E27FC236}">
                  <a16:creationId xmlns:a16="http://schemas.microsoft.com/office/drawing/2014/main" id="{AEA666C9-6C13-81FC-3A7B-637866AC0122}"/>
                </a:ext>
              </a:extLst>
            </p:cNvPr>
            <p:cNvSpPr txBox="1"/>
            <p:nvPr/>
          </p:nvSpPr>
          <p:spPr>
            <a:xfrm>
              <a:off x="2865437" y="1543689"/>
              <a:ext cx="3124200" cy="5009511"/>
            </a:xfrm>
            <a:prstGeom prst="rect">
              <a:avLst/>
            </a:prstGeom>
            <a:noFill/>
            <a:ln w="57150">
              <a:solidFill>
                <a:srgbClr val="FF00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37802C0D-285A-4D2F-8140-7CA3704118F1}"/>
                </a:ext>
              </a:extLst>
            </p:cNvPr>
            <p:cNvSpPr txBox="1"/>
            <p:nvPr/>
          </p:nvSpPr>
          <p:spPr>
            <a:xfrm>
              <a:off x="1074737" y="1543689"/>
              <a:ext cx="1066800" cy="5009511"/>
            </a:xfrm>
            <a:prstGeom prst="rect">
              <a:avLst/>
            </a:prstGeom>
            <a:noFill/>
            <a:ln w="57150">
              <a:solidFill>
                <a:srgbClr val="FF0000"/>
              </a:solidFill>
            </a:ln>
          </p:spPr>
          <p:txBody>
            <a:bodyPr wrap="square" rtlCol="0">
              <a:spAutoFit/>
            </a:bodyPr>
            <a:lstStyle/>
            <a:p>
              <a:endParaRPr lang="en-US" dirty="0"/>
            </a:p>
          </p:txBody>
        </p:sp>
      </p:grpSp>
      <p:sp>
        <p:nvSpPr>
          <p:cNvPr id="11" name="Arrow: Left 10">
            <a:extLst>
              <a:ext uri="{FF2B5EF4-FFF2-40B4-BE49-F238E27FC236}">
                <a16:creationId xmlns:a16="http://schemas.microsoft.com/office/drawing/2014/main" id="{3896A77B-DAAB-01BD-A6DF-50F6F27BA60C}"/>
              </a:ext>
            </a:extLst>
          </p:cNvPr>
          <p:cNvSpPr/>
          <p:nvPr/>
        </p:nvSpPr>
        <p:spPr>
          <a:xfrm rot="10800000">
            <a:off x="234621" y="2514600"/>
            <a:ext cx="756146" cy="15240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D705AE2E-29D5-4AB2-2F26-219386AFE536}"/>
              </a:ext>
            </a:extLst>
          </p:cNvPr>
          <p:cNvSpPr/>
          <p:nvPr/>
        </p:nvSpPr>
        <p:spPr>
          <a:xfrm rot="10800000">
            <a:off x="234622" y="2743200"/>
            <a:ext cx="756146" cy="15240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Left 12">
            <a:extLst>
              <a:ext uri="{FF2B5EF4-FFF2-40B4-BE49-F238E27FC236}">
                <a16:creationId xmlns:a16="http://schemas.microsoft.com/office/drawing/2014/main" id="{A0C28601-9BC2-97B2-4454-93E66ACAEC21}"/>
              </a:ext>
            </a:extLst>
          </p:cNvPr>
          <p:cNvSpPr/>
          <p:nvPr/>
        </p:nvSpPr>
        <p:spPr>
          <a:xfrm rot="10800000">
            <a:off x="234622" y="3276600"/>
            <a:ext cx="756146" cy="15240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3E4BED7-05AB-2C86-DB37-14A72F770BEB}"/>
              </a:ext>
            </a:extLst>
          </p:cNvPr>
          <p:cNvSpPr txBox="1"/>
          <p:nvPr/>
        </p:nvSpPr>
        <p:spPr>
          <a:xfrm>
            <a:off x="3079289" y="6628411"/>
            <a:ext cx="48153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 Energy Information Administration &amp; Wood Mackenzie</a:t>
            </a:r>
          </a:p>
        </p:txBody>
      </p:sp>
    </p:spTree>
    <p:extLst>
      <p:ext uri="{BB962C8B-B14F-4D97-AF65-F5344CB8AC3E}">
        <p14:creationId xmlns:p14="http://schemas.microsoft.com/office/powerpoint/2010/main" val="4114420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510A9-A348-9608-D5B5-E21384EAD7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EA972-F485-62F3-AF53-51F601063516}"/>
              </a:ext>
            </a:extLst>
          </p:cNvPr>
          <p:cNvSpPr>
            <a:spLocks noGrp="1"/>
          </p:cNvSpPr>
          <p:nvPr>
            <p:ph type="title"/>
          </p:nvPr>
        </p:nvSpPr>
        <p:spPr>
          <a:xfrm>
            <a:off x="122237" y="152400"/>
            <a:ext cx="9906000" cy="914400"/>
          </a:xfrm>
        </p:spPr>
        <p:txBody>
          <a:bodyPr/>
          <a:lstStyle/>
          <a:p>
            <a:r>
              <a:rPr lang="en-US" sz="3600" dirty="0"/>
              <a:t>Solar Energy Installations by Segment</a:t>
            </a:r>
          </a:p>
        </p:txBody>
      </p:sp>
      <p:pic>
        <p:nvPicPr>
          <p:cNvPr id="5" name="Picture 4" descr="A graph of a number of people&#10;&#10;AI-generated content may be incorrect.">
            <a:extLst>
              <a:ext uri="{FF2B5EF4-FFF2-40B4-BE49-F238E27FC236}">
                <a16:creationId xmlns:a16="http://schemas.microsoft.com/office/drawing/2014/main" id="{DB0CA5DB-A66D-68D3-97B9-C9758694B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750" y="1066800"/>
            <a:ext cx="9644973" cy="5424470"/>
          </a:xfrm>
          <a:prstGeom prst="rect">
            <a:avLst/>
          </a:prstGeom>
        </p:spPr>
      </p:pic>
      <p:sp>
        <p:nvSpPr>
          <p:cNvPr id="3" name="TextBox 2">
            <a:extLst>
              <a:ext uri="{FF2B5EF4-FFF2-40B4-BE49-F238E27FC236}">
                <a16:creationId xmlns:a16="http://schemas.microsoft.com/office/drawing/2014/main" id="{81FE358A-F862-145F-1A02-FEDEEF025799}"/>
              </a:ext>
            </a:extLst>
          </p:cNvPr>
          <p:cNvSpPr txBox="1"/>
          <p:nvPr/>
        </p:nvSpPr>
        <p:spPr>
          <a:xfrm>
            <a:off x="3079289" y="6628411"/>
            <a:ext cx="481534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U.S. Energy Information Administration &amp; Wood Mackenzie</a:t>
            </a:r>
          </a:p>
        </p:txBody>
      </p:sp>
    </p:spTree>
    <p:extLst>
      <p:ext uri="{BB962C8B-B14F-4D97-AF65-F5344CB8AC3E}">
        <p14:creationId xmlns:p14="http://schemas.microsoft.com/office/powerpoint/2010/main" val="1170559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A4B4FD-A7D6-FE62-C05F-2D968A3FF514}"/>
              </a:ext>
            </a:extLst>
          </p:cNvPr>
          <p:cNvPicPr>
            <a:picLocks noChangeAspect="1"/>
          </p:cNvPicPr>
          <p:nvPr/>
        </p:nvPicPr>
        <p:blipFill>
          <a:blip r:embed="rId3">
            <a:extLst>
              <a:ext uri="{28A0092B-C50C-407E-A947-70E740481C1C}">
                <a14:useLocalDpi xmlns:a14="http://schemas.microsoft.com/office/drawing/2010/main" val="0"/>
              </a:ext>
            </a:extLst>
          </a:blip>
          <a:srcRect l="221" r="221"/>
          <a:stretch/>
        </p:blipFill>
        <p:spPr>
          <a:xfrm>
            <a:off x="2141537" y="454570"/>
            <a:ext cx="5867400" cy="3315044"/>
          </a:xfrm>
          <a:prstGeom prst="rect">
            <a:avLst/>
          </a:prstGeom>
        </p:spPr>
      </p:pic>
      <p:sp>
        <p:nvSpPr>
          <p:cNvPr id="9" name="Title 1">
            <a:extLst>
              <a:ext uri="{FF2B5EF4-FFF2-40B4-BE49-F238E27FC236}">
                <a16:creationId xmlns:a16="http://schemas.microsoft.com/office/drawing/2014/main" id="{06755010-C6EE-590B-37E3-F98A64267473}"/>
              </a:ext>
            </a:extLst>
          </p:cNvPr>
          <p:cNvSpPr>
            <a:spLocks noGrp="1"/>
          </p:cNvSpPr>
          <p:nvPr>
            <p:ph type="title"/>
          </p:nvPr>
        </p:nvSpPr>
        <p:spPr>
          <a:xfrm>
            <a:off x="198437" y="4700696"/>
            <a:ext cx="9829800" cy="1452880"/>
          </a:xfrm>
        </p:spPr>
        <p:txBody>
          <a:bodyPr/>
          <a:lstStyle/>
          <a:p>
            <a:r>
              <a:rPr lang="en-US" dirty="0"/>
              <a:t>What’s driving the Land market?</a:t>
            </a:r>
            <a:br>
              <a:rPr lang="en-US" dirty="0"/>
            </a:br>
            <a:r>
              <a:rPr lang="en-US" dirty="0"/>
              <a:t>	-Interest rates</a:t>
            </a:r>
          </a:p>
        </p:txBody>
      </p:sp>
      <p:sp>
        <p:nvSpPr>
          <p:cNvPr id="10" name="Text Placeholder 2">
            <a:extLst>
              <a:ext uri="{FF2B5EF4-FFF2-40B4-BE49-F238E27FC236}">
                <a16:creationId xmlns:a16="http://schemas.microsoft.com/office/drawing/2014/main" id="{1F81847D-74F1-6E9A-E92C-457C5B1695C2}"/>
              </a:ext>
            </a:extLst>
          </p:cNvPr>
          <p:cNvSpPr>
            <a:spLocks noGrp="1"/>
          </p:cNvSpPr>
          <p:nvPr>
            <p:ph type="body" idx="1"/>
          </p:nvPr>
        </p:nvSpPr>
        <p:spPr>
          <a:xfrm>
            <a:off x="198437" y="3100497"/>
            <a:ext cx="8627904" cy="1600199"/>
          </a:xfrm>
        </p:spPr>
        <p:txBody>
          <a:bodyPr/>
          <a:lstStyle/>
          <a:p>
            <a:r>
              <a:rPr lang="en-US" dirty="0"/>
              <a:t>Midwest Farmland Values</a:t>
            </a:r>
          </a:p>
        </p:txBody>
      </p:sp>
    </p:spTree>
    <p:extLst>
      <p:ext uri="{BB962C8B-B14F-4D97-AF65-F5344CB8AC3E}">
        <p14:creationId xmlns:p14="http://schemas.microsoft.com/office/powerpoint/2010/main" val="3659925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5" y="228600"/>
            <a:ext cx="9591844" cy="891541"/>
          </a:xfrm>
        </p:spPr>
        <p:txBody>
          <a:bodyPr/>
          <a:lstStyle/>
          <a:p>
            <a:r>
              <a:rPr lang="en-US" sz="3600" dirty="0">
                <a:solidFill>
                  <a:schemeClr val="tx1"/>
                </a:solidFill>
                <a:latin typeface="Arial" charset="0"/>
                <a:cs typeface="Arial" charset="0"/>
              </a:rPr>
              <a:t>Interest Rates – Federal Funds Rate</a:t>
            </a:r>
            <a:endParaRPr lang="en-US" sz="3600" dirty="0"/>
          </a:p>
        </p:txBody>
      </p:sp>
      <p:sp>
        <p:nvSpPr>
          <p:cNvPr id="5" name="TextBox 4">
            <a:extLst>
              <a:ext uri="{FF2B5EF4-FFF2-40B4-BE49-F238E27FC236}">
                <a16:creationId xmlns:a16="http://schemas.microsoft.com/office/drawing/2014/main" id="{6199D471-5200-41A8-B758-02FAC55756F4}"/>
              </a:ext>
            </a:extLst>
          </p:cNvPr>
          <p:cNvSpPr txBox="1"/>
          <p:nvPr/>
        </p:nvSpPr>
        <p:spPr>
          <a:xfrm>
            <a:off x="3017837" y="6628411"/>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Wall Street Journal, June 18, 2025</a:t>
            </a:r>
          </a:p>
        </p:txBody>
      </p:sp>
      <p:sp>
        <p:nvSpPr>
          <p:cNvPr id="3" name="Text Placeholder 2">
            <a:extLst>
              <a:ext uri="{FF2B5EF4-FFF2-40B4-BE49-F238E27FC236}">
                <a16:creationId xmlns:a16="http://schemas.microsoft.com/office/drawing/2014/main" id="{1B0027DC-4407-5B73-8159-2018874A469B}"/>
              </a:ext>
            </a:extLst>
          </p:cNvPr>
          <p:cNvSpPr txBox="1">
            <a:spLocks/>
          </p:cNvSpPr>
          <p:nvPr/>
        </p:nvSpPr>
        <p:spPr bwMode="auto">
          <a:xfrm>
            <a:off x="198437" y="5105400"/>
            <a:ext cx="97536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23" indent="-342923" algn="l" rtl="0" eaLnBrk="1" fontAlgn="base" hangingPunct="1">
              <a:spcBef>
                <a:spcPct val="20000"/>
              </a:spcBef>
              <a:spcAft>
                <a:spcPct val="0"/>
              </a:spcAft>
              <a:buChar char="•"/>
              <a:defRPr sz="3200">
                <a:solidFill>
                  <a:schemeClr val="tx1"/>
                </a:solidFill>
                <a:latin typeface="+mn-lt"/>
                <a:ea typeface="+mn-ea"/>
                <a:cs typeface="+mn-cs"/>
              </a:defRPr>
            </a:lvl1pPr>
            <a:lvl2pPr marL="743000" indent="-285770" algn="l" rtl="0" eaLnBrk="1" fontAlgn="base" hangingPunct="1">
              <a:spcBef>
                <a:spcPct val="20000"/>
              </a:spcBef>
              <a:spcAft>
                <a:spcPct val="0"/>
              </a:spcAft>
              <a:buChar char="–"/>
              <a:defRPr sz="2801">
                <a:solidFill>
                  <a:schemeClr val="tx1"/>
                </a:solidFill>
                <a:latin typeface="+mn-lt"/>
              </a:defRPr>
            </a:lvl2pPr>
            <a:lvl3pPr marL="1143077" indent="-228616" algn="l" rtl="0" eaLnBrk="1" fontAlgn="base" hangingPunct="1">
              <a:spcBef>
                <a:spcPct val="20000"/>
              </a:spcBef>
              <a:spcAft>
                <a:spcPct val="0"/>
              </a:spcAft>
              <a:buChar char="•"/>
              <a:defRPr sz="2400">
                <a:solidFill>
                  <a:schemeClr val="tx1"/>
                </a:solidFill>
                <a:latin typeface="+mn-lt"/>
              </a:defRPr>
            </a:lvl3pPr>
            <a:lvl4pPr marL="1600308" indent="-228616" algn="l" rtl="0" eaLnBrk="1" fontAlgn="base" hangingPunct="1">
              <a:spcBef>
                <a:spcPct val="20000"/>
              </a:spcBef>
              <a:spcAft>
                <a:spcPct val="0"/>
              </a:spcAft>
              <a:buChar char="–"/>
              <a:defRPr sz="2000">
                <a:solidFill>
                  <a:schemeClr val="tx1"/>
                </a:solidFill>
                <a:latin typeface="+mn-lt"/>
              </a:defRPr>
            </a:lvl4pPr>
            <a:lvl5pPr marL="2057539" indent="-228616" algn="l" rtl="0" eaLnBrk="1" fontAlgn="base" hangingPunct="1">
              <a:spcBef>
                <a:spcPct val="20000"/>
              </a:spcBef>
              <a:spcAft>
                <a:spcPct val="0"/>
              </a:spcAft>
              <a:buChar char="»"/>
              <a:defRPr sz="2000">
                <a:solidFill>
                  <a:schemeClr val="tx1"/>
                </a:solidFill>
                <a:latin typeface="+mn-lt"/>
              </a:defRPr>
            </a:lvl5pPr>
            <a:lvl6pPr marL="2514770" indent="-228616" algn="l" rtl="0" eaLnBrk="1" fontAlgn="base" hangingPunct="1">
              <a:spcBef>
                <a:spcPct val="20000"/>
              </a:spcBef>
              <a:spcAft>
                <a:spcPct val="0"/>
              </a:spcAft>
              <a:buChar char="»"/>
              <a:defRPr sz="2000">
                <a:solidFill>
                  <a:schemeClr val="tx1"/>
                </a:solidFill>
                <a:latin typeface="+mn-lt"/>
              </a:defRPr>
            </a:lvl6pPr>
            <a:lvl7pPr marL="2972000" indent="-228616" algn="l" rtl="0" eaLnBrk="1" fontAlgn="base" hangingPunct="1">
              <a:spcBef>
                <a:spcPct val="20000"/>
              </a:spcBef>
              <a:spcAft>
                <a:spcPct val="0"/>
              </a:spcAft>
              <a:buChar char="»"/>
              <a:defRPr sz="2000">
                <a:solidFill>
                  <a:schemeClr val="tx1"/>
                </a:solidFill>
                <a:latin typeface="+mn-lt"/>
              </a:defRPr>
            </a:lvl7pPr>
            <a:lvl8pPr marL="3429230" indent="-228616" algn="l" rtl="0" eaLnBrk="1" fontAlgn="base" hangingPunct="1">
              <a:spcBef>
                <a:spcPct val="20000"/>
              </a:spcBef>
              <a:spcAft>
                <a:spcPct val="0"/>
              </a:spcAft>
              <a:buChar char="»"/>
              <a:defRPr sz="2000">
                <a:solidFill>
                  <a:schemeClr val="tx1"/>
                </a:solidFill>
                <a:latin typeface="+mn-lt"/>
              </a:defRPr>
            </a:lvl8pPr>
            <a:lvl9pPr marL="3886461" indent="-228616" algn="l" rtl="0" eaLnBrk="1" fontAlgn="base" hangingPunct="1">
              <a:spcBef>
                <a:spcPct val="20000"/>
              </a:spcBef>
              <a:spcAft>
                <a:spcPct val="0"/>
              </a:spcAft>
              <a:buChar char="»"/>
              <a:defRPr sz="2000">
                <a:solidFill>
                  <a:schemeClr val="tx1"/>
                </a:solidFill>
                <a:latin typeface="+mn-lt"/>
              </a:defRPr>
            </a:lvl9pPr>
          </a:lstStyle>
          <a:p>
            <a:pPr marL="0" indent="0">
              <a:buNone/>
            </a:pPr>
            <a:r>
              <a:rPr lang="en-US" sz="1600" b="1" kern="0" dirty="0"/>
              <a:t>Fed Funds Rate </a:t>
            </a:r>
            <a:r>
              <a:rPr lang="en-US" sz="1600" b="1" i="1" kern="0" dirty="0"/>
              <a:t>(Noun) </a:t>
            </a:r>
            <a:r>
              <a:rPr lang="en-US" sz="1600" kern="0" dirty="0"/>
              <a:t>– the interest rate at which commercial banks borrow and lend their excess 		reserves overnight. This rate is set by the Federal Open Market Committee (FOMC, “the Fed”). </a:t>
            </a:r>
          </a:p>
          <a:p>
            <a:pPr marL="0" indent="0">
              <a:buNone/>
            </a:pPr>
            <a:r>
              <a:rPr lang="en-US" sz="1600" kern="0" dirty="0"/>
              <a:t>	– Rate used to influence Monetary Policy… 12 Regional Fed Banks meet 8x annually.</a:t>
            </a:r>
          </a:p>
          <a:p>
            <a:pPr marL="0" indent="0">
              <a:buNone/>
            </a:pPr>
            <a:r>
              <a:rPr lang="en-US" sz="1600" kern="0" dirty="0"/>
              <a:t>	– Directly affects consumer loans and credit cards.</a:t>
            </a:r>
          </a:p>
          <a:p>
            <a:pPr marL="0" indent="0">
              <a:buNone/>
            </a:pPr>
            <a:r>
              <a:rPr lang="en-US" sz="1600" kern="0" dirty="0"/>
              <a:t>	– Currently 4.33%</a:t>
            </a:r>
          </a:p>
        </p:txBody>
      </p:sp>
      <p:pic>
        <p:nvPicPr>
          <p:cNvPr id="7" name="Picture 6" descr="A graph with blue lines&#10;&#10;AI-generated content may be incorrect.">
            <a:extLst>
              <a:ext uri="{FF2B5EF4-FFF2-40B4-BE49-F238E27FC236}">
                <a16:creationId xmlns:a16="http://schemas.microsoft.com/office/drawing/2014/main" id="{946E2DA3-E7F1-D3FE-8FA9-E4A2CED233B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9153" b="12318"/>
          <a:stretch>
            <a:fillRect/>
          </a:stretch>
        </p:blipFill>
        <p:spPr>
          <a:xfrm>
            <a:off x="1227137" y="1033321"/>
            <a:ext cx="7696200" cy="4091382"/>
          </a:xfrm>
          <a:prstGeom prst="rect">
            <a:avLst/>
          </a:prstGeom>
        </p:spPr>
      </p:pic>
    </p:spTree>
    <p:extLst>
      <p:ext uri="{BB962C8B-B14F-4D97-AF65-F5344CB8AC3E}">
        <p14:creationId xmlns:p14="http://schemas.microsoft.com/office/powerpoint/2010/main" val="1697822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6" y="219931"/>
            <a:ext cx="9591844" cy="603788"/>
          </a:xfrm>
        </p:spPr>
        <p:txBody>
          <a:bodyPr/>
          <a:lstStyle/>
          <a:p>
            <a:r>
              <a:rPr lang="en-US" sz="3600" dirty="0">
                <a:solidFill>
                  <a:schemeClr val="tx1"/>
                </a:solidFill>
                <a:latin typeface="Arial" charset="0"/>
                <a:cs typeface="Arial" charset="0"/>
              </a:rPr>
              <a:t>Why Higher Mortgage Interest Rates?</a:t>
            </a:r>
            <a:endParaRPr lang="en-US" sz="3600" dirty="0"/>
          </a:p>
        </p:txBody>
      </p:sp>
      <p:sp>
        <p:nvSpPr>
          <p:cNvPr id="5" name="TextBox 4">
            <a:extLst>
              <a:ext uri="{FF2B5EF4-FFF2-40B4-BE49-F238E27FC236}">
                <a16:creationId xmlns:a16="http://schemas.microsoft.com/office/drawing/2014/main" id="{6199D471-5200-41A8-B758-02FAC55756F4}"/>
              </a:ext>
            </a:extLst>
          </p:cNvPr>
          <p:cNvSpPr txBox="1"/>
          <p:nvPr/>
        </p:nvSpPr>
        <p:spPr>
          <a:xfrm>
            <a:off x="3094037" y="6629400"/>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Creative Planning, June 2025</a:t>
            </a:r>
          </a:p>
        </p:txBody>
      </p:sp>
      <p:pic>
        <p:nvPicPr>
          <p:cNvPr id="6" name="Picture 5" descr="A graph of red and blue lines&#10;&#10;AI-generated content may be incorrect.">
            <a:extLst>
              <a:ext uri="{FF2B5EF4-FFF2-40B4-BE49-F238E27FC236}">
                <a16:creationId xmlns:a16="http://schemas.microsoft.com/office/drawing/2014/main" id="{7E4C9F89-ADEE-1AC3-84E7-A833D912C3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69937" y="823719"/>
            <a:ext cx="8610600" cy="5667762"/>
          </a:xfrm>
          <a:prstGeom prst="rect">
            <a:avLst/>
          </a:prstGeom>
        </p:spPr>
      </p:pic>
    </p:spTree>
    <p:extLst>
      <p:ext uri="{BB962C8B-B14F-4D97-AF65-F5344CB8AC3E}">
        <p14:creationId xmlns:p14="http://schemas.microsoft.com/office/powerpoint/2010/main" val="96240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C5CD5-CD13-476D-5442-23DFD72EA710}"/>
              </a:ext>
            </a:extLst>
          </p:cNvPr>
          <p:cNvSpPr>
            <a:spLocks noGrp="1"/>
          </p:cNvSpPr>
          <p:nvPr>
            <p:ph type="title"/>
          </p:nvPr>
        </p:nvSpPr>
        <p:spPr>
          <a:xfrm>
            <a:off x="122237" y="152400"/>
            <a:ext cx="9906000" cy="990600"/>
          </a:xfrm>
        </p:spPr>
        <p:txBody>
          <a:bodyPr/>
          <a:lstStyle/>
          <a:p>
            <a:r>
              <a:rPr lang="en-US" sz="3600" dirty="0"/>
              <a:t>Which Way for Fed Funds Rate in Future?</a:t>
            </a:r>
          </a:p>
        </p:txBody>
      </p:sp>
      <p:sp>
        <p:nvSpPr>
          <p:cNvPr id="6" name="TextBox 5">
            <a:extLst>
              <a:ext uri="{FF2B5EF4-FFF2-40B4-BE49-F238E27FC236}">
                <a16:creationId xmlns:a16="http://schemas.microsoft.com/office/drawing/2014/main" id="{620A4603-12C0-319D-DA9E-210AAC1155B3}"/>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Creative Planning, July 2025</a:t>
            </a:r>
          </a:p>
        </p:txBody>
      </p:sp>
      <p:pic>
        <p:nvPicPr>
          <p:cNvPr id="8" name="Picture 7">
            <a:extLst>
              <a:ext uri="{FF2B5EF4-FFF2-40B4-BE49-F238E27FC236}">
                <a16:creationId xmlns:a16="http://schemas.microsoft.com/office/drawing/2014/main" id="{C0F69EB9-C177-A803-FD31-E20A5C60644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0690" y="1183605"/>
            <a:ext cx="9569093" cy="5176533"/>
          </a:xfrm>
          <a:prstGeom prst="rect">
            <a:avLst/>
          </a:prstGeom>
        </p:spPr>
      </p:pic>
    </p:spTree>
    <p:extLst>
      <p:ext uri="{BB962C8B-B14F-4D97-AF65-F5344CB8AC3E}">
        <p14:creationId xmlns:p14="http://schemas.microsoft.com/office/powerpoint/2010/main" val="1492462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E4C4C-EF71-E494-DC76-7E10726A8E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E5B04F-7A83-3EE7-F122-9D9B87D61FB3}"/>
              </a:ext>
            </a:extLst>
          </p:cNvPr>
          <p:cNvSpPr>
            <a:spLocks noGrp="1"/>
          </p:cNvSpPr>
          <p:nvPr>
            <p:ph type="title"/>
          </p:nvPr>
        </p:nvSpPr>
        <p:spPr>
          <a:xfrm>
            <a:off x="122237" y="152400"/>
            <a:ext cx="9906000" cy="990600"/>
          </a:xfrm>
        </p:spPr>
        <p:txBody>
          <a:bodyPr/>
          <a:lstStyle/>
          <a:p>
            <a:r>
              <a:rPr lang="en-US" sz="3600" dirty="0"/>
              <a:t>Which Way for Fed Funds? What’s Going to Happen with Inflation?</a:t>
            </a:r>
          </a:p>
        </p:txBody>
      </p:sp>
      <p:sp>
        <p:nvSpPr>
          <p:cNvPr id="6" name="TextBox 5">
            <a:extLst>
              <a:ext uri="{FF2B5EF4-FFF2-40B4-BE49-F238E27FC236}">
                <a16:creationId xmlns:a16="http://schemas.microsoft.com/office/drawing/2014/main" id="{B9544C6C-2D7F-78EE-4F40-B8915150FFD8}"/>
              </a:ext>
            </a:extLst>
          </p:cNvPr>
          <p:cNvSpPr txBox="1"/>
          <p:nvPr/>
        </p:nvSpPr>
        <p:spPr>
          <a:xfrm>
            <a:off x="3094037" y="6629400"/>
            <a:ext cx="4572000" cy="430887"/>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University of Michigan, Consumer Price Expectations Survey,	 May 2025</a:t>
            </a:r>
          </a:p>
        </p:txBody>
      </p:sp>
      <p:pic>
        <p:nvPicPr>
          <p:cNvPr id="8" name="Picture 7">
            <a:extLst>
              <a:ext uri="{FF2B5EF4-FFF2-40B4-BE49-F238E27FC236}">
                <a16:creationId xmlns:a16="http://schemas.microsoft.com/office/drawing/2014/main" id="{60520DC7-E5B1-2B67-0BD4-B775C10B580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b="11594"/>
          <a:stretch>
            <a:fillRect/>
          </a:stretch>
        </p:blipFill>
        <p:spPr>
          <a:xfrm>
            <a:off x="570491" y="1295400"/>
            <a:ext cx="9009492" cy="5181599"/>
          </a:xfrm>
          <a:prstGeom prst="rect">
            <a:avLst/>
          </a:prstGeom>
        </p:spPr>
      </p:pic>
    </p:spTree>
    <p:extLst>
      <p:ext uri="{BB962C8B-B14F-4D97-AF65-F5344CB8AC3E}">
        <p14:creationId xmlns:p14="http://schemas.microsoft.com/office/powerpoint/2010/main" val="434790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FC97A-599B-991F-0A60-681FCF48A123}"/>
            </a:ext>
          </a:extLst>
        </p:cNvPr>
        <p:cNvGrpSpPr/>
        <p:nvPr/>
      </p:nvGrpSpPr>
      <p:grpSpPr>
        <a:xfrm>
          <a:off x="0" y="0"/>
          <a:ext cx="0" cy="0"/>
          <a:chOff x="0" y="0"/>
          <a:chExt cx="0" cy="0"/>
        </a:xfrm>
      </p:grpSpPr>
      <p:pic>
        <p:nvPicPr>
          <p:cNvPr id="4" name="Picture 3" descr="A graph with numbers and lines&#10;&#10;AI-generated content may be incorrect.">
            <a:extLst>
              <a:ext uri="{FF2B5EF4-FFF2-40B4-BE49-F238E27FC236}">
                <a16:creationId xmlns:a16="http://schemas.microsoft.com/office/drawing/2014/main" id="{66EB8DF0-2724-C8F7-0E0F-C1342F484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362" y="838200"/>
            <a:ext cx="8667750" cy="5708650"/>
          </a:xfrm>
          <a:prstGeom prst="rect">
            <a:avLst/>
          </a:prstGeom>
        </p:spPr>
      </p:pic>
      <p:sp>
        <p:nvSpPr>
          <p:cNvPr id="2" name="Title 1">
            <a:extLst>
              <a:ext uri="{FF2B5EF4-FFF2-40B4-BE49-F238E27FC236}">
                <a16:creationId xmlns:a16="http://schemas.microsoft.com/office/drawing/2014/main" id="{C36A26E6-7456-72EB-6CA1-2B5DADA9D4F5}"/>
              </a:ext>
            </a:extLst>
          </p:cNvPr>
          <p:cNvSpPr>
            <a:spLocks noGrp="1"/>
          </p:cNvSpPr>
          <p:nvPr>
            <p:ph type="title"/>
          </p:nvPr>
        </p:nvSpPr>
        <p:spPr>
          <a:xfrm>
            <a:off x="122237" y="76200"/>
            <a:ext cx="9906000" cy="914400"/>
          </a:xfrm>
        </p:spPr>
        <p:txBody>
          <a:bodyPr/>
          <a:lstStyle/>
          <a:p>
            <a:r>
              <a:rPr lang="en-US" sz="3600" dirty="0"/>
              <a:t>U.S. Federal Gov’t – Budget Deficit</a:t>
            </a:r>
          </a:p>
        </p:txBody>
      </p:sp>
      <p:sp>
        <p:nvSpPr>
          <p:cNvPr id="6" name="TextBox 5">
            <a:extLst>
              <a:ext uri="{FF2B5EF4-FFF2-40B4-BE49-F238E27FC236}">
                <a16:creationId xmlns:a16="http://schemas.microsoft.com/office/drawing/2014/main" id="{F535EB4F-ECF6-159D-8016-EEB6F48F77DB}"/>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Creative Planning, June 2025</a:t>
            </a:r>
          </a:p>
        </p:txBody>
      </p:sp>
    </p:spTree>
    <p:extLst>
      <p:ext uri="{BB962C8B-B14F-4D97-AF65-F5344CB8AC3E}">
        <p14:creationId xmlns:p14="http://schemas.microsoft.com/office/powerpoint/2010/main" val="2705174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A8521-62AA-7AB9-B332-36D420CF70A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01C1CE1-8739-7A31-84A5-4FDA02FDD8D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1362" y="994979"/>
            <a:ext cx="8667750" cy="5395091"/>
          </a:xfrm>
          <a:prstGeom prst="rect">
            <a:avLst/>
          </a:prstGeom>
        </p:spPr>
      </p:pic>
      <p:sp>
        <p:nvSpPr>
          <p:cNvPr id="2" name="Title 1">
            <a:extLst>
              <a:ext uri="{FF2B5EF4-FFF2-40B4-BE49-F238E27FC236}">
                <a16:creationId xmlns:a16="http://schemas.microsoft.com/office/drawing/2014/main" id="{D7739422-2B1E-6972-2EE9-162062B4C3C7}"/>
              </a:ext>
            </a:extLst>
          </p:cNvPr>
          <p:cNvSpPr>
            <a:spLocks noGrp="1"/>
          </p:cNvSpPr>
          <p:nvPr>
            <p:ph type="title"/>
          </p:nvPr>
        </p:nvSpPr>
        <p:spPr>
          <a:xfrm>
            <a:off x="122237" y="76200"/>
            <a:ext cx="9906000" cy="914400"/>
          </a:xfrm>
        </p:spPr>
        <p:txBody>
          <a:bodyPr/>
          <a:lstStyle/>
          <a:p>
            <a:r>
              <a:rPr lang="en-US" sz="3600" dirty="0"/>
              <a:t>U.S. Federal Gov’t – Interest Expense</a:t>
            </a:r>
          </a:p>
        </p:txBody>
      </p:sp>
      <p:sp>
        <p:nvSpPr>
          <p:cNvPr id="3" name="TextBox 2">
            <a:extLst>
              <a:ext uri="{FF2B5EF4-FFF2-40B4-BE49-F238E27FC236}">
                <a16:creationId xmlns:a16="http://schemas.microsoft.com/office/drawing/2014/main" id="{63BD750A-EAC9-F714-3B5D-B2F2C023A13E}"/>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Creative Planning, June 2025</a:t>
            </a:r>
          </a:p>
        </p:txBody>
      </p:sp>
    </p:spTree>
    <p:extLst>
      <p:ext uri="{BB962C8B-B14F-4D97-AF65-F5344CB8AC3E}">
        <p14:creationId xmlns:p14="http://schemas.microsoft.com/office/powerpoint/2010/main" val="4024454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5" y="228600"/>
            <a:ext cx="9591844" cy="891541"/>
          </a:xfrm>
        </p:spPr>
        <p:txBody>
          <a:bodyPr/>
          <a:lstStyle/>
          <a:p>
            <a:r>
              <a:rPr lang="en-US" sz="4000" dirty="0">
                <a:solidFill>
                  <a:schemeClr val="tx1"/>
                </a:solidFill>
                <a:latin typeface="Arial" charset="0"/>
                <a:cs typeface="Arial" charset="0"/>
              </a:rPr>
              <a:t>Interest Rates – Long Term View</a:t>
            </a:r>
            <a:br>
              <a:rPr lang="en-US" sz="4000" dirty="0">
                <a:solidFill>
                  <a:schemeClr val="tx1"/>
                </a:solidFill>
                <a:latin typeface="Arial" charset="0"/>
                <a:cs typeface="Arial" charset="0"/>
              </a:rPr>
            </a:br>
            <a:r>
              <a:rPr lang="en-US" sz="4000" dirty="0">
                <a:solidFill>
                  <a:schemeClr val="tx1"/>
                </a:solidFill>
                <a:latin typeface="Arial" charset="0"/>
                <a:cs typeface="Arial" charset="0"/>
              </a:rPr>
              <a:t>10-Year Treasury</a:t>
            </a:r>
            <a:endParaRPr lang="en-US" sz="4000" dirty="0"/>
          </a:p>
        </p:txBody>
      </p:sp>
      <p:sp>
        <p:nvSpPr>
          <p:cNvPr id="5" name="TextBox 4">
            <a:extLst>
              <a:ext uri="{FF2B5EF4-FFF2-40B4-BE49-F238E27FC236}">
                <a16:creationId xmlns:a16="http://schemas.microsoft.com/office/drawing/2014/main" id="{6199D471-5200-41A8-B758-02FAC55756F4}"/>
              </a:ext>
            </a:extLst>
          </p:cNvPr>
          <p:cNvSpPr txBox="1"/>
          <p:nvPr/>
        </p:nvSpPr>
        <p:spPr>
          <a:xfrm>
            <a:off x="3017837" y="6628411"/>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St. Louis Federal Reserve Bank</a:t>
            </a:r>
          </a:p>
        </p:txBody>
      </p:sp>
      <p:pic>
        <p:nvPicPr>
          <p:cNvPr id="4" name="Picture 3">
            <a:extLst>
              <a:ext uri="{FF2B5EF4-FFF2-40B4-BE49-F238E27FC236}">
                <a16:creationId xmlns:a16="http://schemas.microsoft.com/office/drawing/2014/main" id="{E82EEB93-4B21-62BD-CD44-4A891EDB0F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 y="1526625"/>
            <a:ext cx="10150468" cy="3460387"/>
          </a:xfrm>
          <a:prstGeom prst="rect">
            <a:avLst/>
          </a:prstGeom>
        </p:spPr>
      </p:pic>
      <p:sp>
        <p:nvSpPr>
          <p:cNvPr id="3" name="Text Placeholder 2">
            <a:extLst>
              <a:ext uri="{FF2B5EF4-FFF2-40B4-BE49-F238E27FC236}">
                <a16:creationId xmlns:a16="http://schemas.microsoft.com/office/drawing/2014/main" id="{F5C35492-A2BE-1E32-5324-E009484AECE8}"/>
              </a:ext>
            </a:extLst>
          </p:cNvPr>
          <p:cNvSpPr txBox="1">
            <a:spLocks/>
          </p:cNvSpPr>
          <p:nvPr/>
        </p:nvSpPr>
        <p:spPr bwMode="auto">
          <a:xfrm>
            <a:off x="198437" y="5181600"/>
            <a:ext cx="9601200" cy="121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23" indent="-342923" algn="l" rtl="0" eaLnBrk="1" fontAlgn="base" hangingPunct="1">
              <a:spcBef>
                <a:spcPct val="20000"/>
              </a:spcBef>
              <a:spcAft>
                <a:spcPct val="0"/>
              </a:spcAft>
              <a:buChar char="•"/>
              <a:defRPr sz="3200">
                <a:solidFill>
                  <a:schemeClr val="tx1"/>
                </a:solidFill>
                <a:latin typeface="+mn-lt"/>
                <a:ea typeface="+mn-ea"/>
                <a:cs typeface="+mn-cs"/>
              </a:defRPr>
            </a:lvl1pPr>
            <a:lvl2pPr marL="743000" indent="-285770" algn="l" rtl="0" eaLnBrk="1" fontAlgn="base" hangingPunct="1">
              <a:spcBef>
                <a:spcPct val="20000"/>
              </a:spcBef>
              <a:spcAft>
                <a:spcPct val="0"/>
              </a:spcAft>
              <a:buChar char="–"/>
              <a:defRPr sz="2801">
                <a:solidFill>
                  <a:schemeClr val="tx1"/>
                </a:solidFill>
                <a:latin typeface="+mn-lt"/>
              </a:defRPr>
            </a:lvl2pPr>
            <a:lvl3pPr marL="1143077" indent="-228616" algn="l" rtl="0" eaLnBrk="1" fontAlgn="base" hangingPunct="1">
              <a:spcBef>
                <a:spcPct val="20000"/>
              </a:spcBef>
              <a:spcAft>
                <a:spcPct val="0"/>
              </a:spcAft>
              <a:buChar char="•"/>
              <a:defRPr sz="2400">
                <a:solidFill>
                  <a:schemeClr val="tx1"/>
                </a:solidFill>
                <a:latin typeface="+mn-lt"/>
              </a:defRPr>
            </a:lvl3pPr>
            <a:lvl4pPr marL="1600308" indent="-228616" algn="l" rtl="0" eaLnBrk="1" fontAlgn="base" hangingPunct="1">
              <a:spcBef>
                <a:spcPct val="20000"/>
              </a:spcBef>
              <a:spcAft>
                <a:spcPct val="0"/>
              </a:spcAft>
              <a:buChar char="–"/>
              <a:defRPr sz="2000">
                <a:solidFill>
                  <a:schemeClr val="tx1"/>
                </a:solidFill>
                <a:latin typeface="+mn-lt"/>
              </a:defRPr>
            </a:lvl4pPr>
            <a:lvl5pPr marL="2057539" indent="-228616" algn="l" rtl="0" eaLnBrk="1" fontAlgn="base" hangingPunct="1">
              <a:spcBef>
                <a:spcPct val="20000"/>
              </a:spcBef>
              <a:spcAft>
                <a:spcPct val="0"/>
              </a:spcAft>
              <a:buChar char="»"/>
              <a:defRPr sz="2000">
                <a:solidFill>
                  <a:schemeClr val="tx1"/>
                </a:solidFill>
                <a:latin typeface="+mn-lt"/>
              </a:defRPr>
            </a:lvl5pPr>
            <a:lvl6pPr marL="2514770" indent="-228616" algn="l" rtl="0" eaLnBrk="1" fontAlgn="base" hangingPunct="1">
              <a:spcBef>
                <a:spcPct val="20000"/>
              </a:spcBef>
              <a:spcAft>
                <a:spcPct val="0"/>
              </a:spcAft>
              <a:buChar char="»"/>
              <a:defRPr sz="2000">
                <a:solidFill>
                  <a:schemeClr val="tx1"/>
                </a:solidFill>
                <a:latin typeface="+mn-lt"/>
              </a:defRPr>
            </a:lvl6pPr>
            <a:lvl7pPr marL="2972000" indent="-228616" algn="l" rtl="0" eaLnBrk="1" fontAlgn="base" hangingPunct="1">
              <a:spcBef>
                <a:spcPct val="20000"/>
              </a:spcBef>
              <a:spcAft>
                <a:spcPct val="0"/>
              </a:spcAft>
              <a:buChar char="»"/>
              <a:defRPr sz="2000">
                <a:solidFill>
                  <a:schemeClr val="tx1"/>
                </a:solidFill>
                <a:latin typeface="+mn-lt"/>
              </a:defRPr>
            </a:lvl7pPr>
            <a:lvl8pPr marL="3429230" indent="-228616" algn="l" rtl="0" eaLnBrk="1" fontAlgn="base" hangingPunct="1">
              <a:spcBef>
                <a:spcPct val="20000"/>
              </a:spcBef>
              <a:spcAft>
                <a:spcPct val="0"/>
              </a:spcAft>
              <a:buChar char="»"/>
              <a:defRPr sz="2000">
                <a:solidFill>
                  <a:schemeClr val="tx1"/>
                </a:solidFill>
                <a:latin typeface="+mn-lt"/>
              </a:defRPr>
            </a:lvl8pPr>
            <a:lvl9pPr marL="3886461" indent="-228616" algn="l" rtl="0" eaLnBrk="1" fontAlgn="base" hangingPunct="1">
              <a:spcBef>
                <a:spcPct val="20000"/>
              </a:spcBef>
              <a:spcAft>
                <a:spcPct val="0"/>
              </a:spcAft>
              <a:buChar char="»"/>
              <a:defRPr sz="2000">
                <a:solidFill>
                  <a:schemeClr val="tx1"/>
                </a:solidFill>
                <a:latin typeface="+mn-lt"/>
              </a:defRPr>
            </a:lvl9pPr>
          </a:lstStyle>
          <a:p>
            <a:pPr marL="0" indent="0">
              <a:buNone/>
            </a:pPr>
            <a:r>
              <a:rPr lang="en-US" sz="1600" b="1" kern="0" dirty="0"/>
              <a:t>10-Year Treasury</a:t>
            </a:r>
            <a:r>
              <a:rPr lang="en-US" sz="1600" b="1" i="1" kern="0" dirty="0"/>
              <a:t>	</a:t>
            </a:r>
            <a:r>
              <a:rPr lang="en-US" sz="1600" kern="0" dirty="0"/>
              <a:t>– The 10-Year Treasury is the benchmark used to decide mortgage rates across the 		U.S. and is the most liquid and widely traded bond in the world.</a:t>
            </a:r>
          </a:p>
          <a:p>
            <a:pPr marL="0" indent="0">
              <a:buNone/>
            </a:pPr>
            <a:r>
              <a:rPr lang="en-US" sz="1600" kern="0" dirty="0"/>
              <a:t>		– Currently trading at or near highest level in 15-20 years, thereby making long-term 		commercial interest rates near the highest we’ve seen in that time.</a:t>
            </a:r>
          </a:p>
        </p:txBody>
      </p:sp>
    </p:spTree>
    <p:extLst>
      <p:ext uri="{BB962C8B-B14F-4D97-AF65-F5344CB8AC3E}">
        <p14:creationId xmlns:p14="http://schemas.microsoft.com/office/powerpoint/2010/main" val="374746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6" y="219930"/>
            <a:ext cx="9591844" cy="891541"/>
          </a:xfrm>
        </p:spPr>
        <p:txBody>
          <a:bodyPr/>
          <a:lstStyle/>
          <a:p>
            <a:r>
              <a:rPr lang="en-US" sz="3600" dirty="0">
                <a:solidFill>
                  <a:schemeClr val="tx1"/>
                </a:solidFill>
                <a:latin typeface="Arial" charset="0"/>
                <a:cs typeface="Arial" charset="0"/>
              </a:rPr>
              <a:t>Ag Interest Rates… Long-Term</a:t>
            </a:r>
            <a:endParaRPr lang="en-US" sz="3600" dirty="0"/>
          </a:p>
        </p:txBody>
      </p:sp>
      <p:sp>
        <p:nvSpPr>
          <p:cNvPr id="5" name="TextBox 4">
            <a:extLst>
              <a:ext uri="{FF2B5EF4-FFF2-40B4-BE49-F238E27FC236}">
                <a16:creationId xmlns:a16="http://schemas.microsoft.com/office/drawing/2014/main" id="{6199D471-5200-41A8-B758-02FAC55756F4}"/>
              </a:ext>
            </a:extLst>
          </p:cNvPr>
          <p:cNvSpPr txBox="1"/>
          <p:nvPr/>
        </p:nvSpPr>
        <p:spPr>
          <a:xfrm>
            <a:off x="3094037" y="6629400"/>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KC Federal Reserve, March 2025</a:t>
            </a:r>
          </a:p>
        </p:txBody>
      </p:sp>
      <p:pic>
        <p:nvPicPr>
          <p:cNvPr id="4" name="Picture 3">
            <a:extLst>
              <a:ext uri="{FF2B5EF4-FFF2-40B4-BE49-F238E27FC236}">
                <a16:creationId xmlns:a16="http://schemas.microsoft.com/office/drawing/2014/main" id="{830C868F-CDFA-D42E-93B1-DFB01DCF2B2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1006" r="1006" b="1378"/>
          <a:stretch>
            <a:fillRect/>
          </a:stretch>
        </p:blipFill>
        <p:spPr>
          <a:xfrm>
            <a:off x="893178" y="990600"/>
            <a:ext cx="8364117" cy="5453515"/>
          </a:xfrm>
          <a:prstGeom prst="rect">
            <a:avLst/>
          </a:prstGeom>
        </p:spPr>
      </p:pic>
    </p:spTree>
    <p:extLst>
      <p:ext uri="{BB962C8B-B14F-4D97-AF65-F5344CB8AC3E}">
        <p14:creationId xmlns:p14="http://schemas.microsoft.com/office/powerpoint/2010/main" val="92706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905864-1785-F526-4BD8-8B063CCEBD70}"/>
              </a:ext>
            </a:extLst>
          </p:cNvPr>
          <p:cNvPicPr>
            <a:picLocks noChangeAspect="1"/>
          </p:cNvPicPr>
          <p:nvPr/>
        </p:nvPicPr>
        <p:blipFill>
          <a:blip r:embed="rId3"/>
          <a:stretch>
            <a:fillRect/>
          </a:stretch>
        </p:blipFill>
        <p:spPr>
          <a:xfrm>
            <a:off x="2641436" y="353961"/>
            <a:ext cx="4867601" cy="3276600"/>
          </a:xfrm>
          <a:prstGeom prst="rect">
            <a:avLst/>
          </a:prstGeom>
        </p:spPr>
      </p:pic>
      <p:sp>
        <p:nvSpPr>
          <p:cNvPr id="2" name="Title 1">
            <a:extLst>
              <a:ext uri="{FF2B5EF4-FFF2-40B4-BE49-F238E27FC236}">
                <a16:creationId xmlns:a16="http://schemas.microsoft.com/office/drawing/2014/main" id="{F7FEA722-32F3-FD41-CDBB-A0F4B089C193}"/>
              </a:ext>
            </a:extLst>
          </p:cNvPr>
          <p:cNvSpPr>
            <a:spLocks noGrp="1"/>
          </p:cNvSpPr>
          <p:nvPr>
            <p:ph type="title"/>
          </p:nvPr>
        </p:nvSpPr>
        <p:spPr>
          <a:xfrm>
            <a:off x="808037" y="4700696"/>
            <a:ext cx="9144000" cy="1452880"/>
          </a:xfrm>
        </p:spPr>
        <p:txBody>
          <a:bodyPr/>
          <a:lstStyle/>
          <a:p>
            <a:r>
              <a:rPr lang="en-US" dirty="0"/>
              <a:t>What’s driving the market?</a:t>
            </a:r>
            <a:br>
              <a:rPr lang="en-US" dirty="0"/>
            </a:br>
            <a:r>
              <a:rPr lang="en-US" dirty="0"/>
              <a:t>	-SUPPLY of land</a:t>
            </a:r>
          </a:p>
        </p:txBody>
      </p:sp>
      <p:sp>
        <p:nvSpPr>
          <p:cNvPr id="3" name="Text Placeholder 2">
            <a:extLst>
              <a:ext uri="{FF2B5EF4-FFF2-40B4-BE49-F238E27FC236}">
                <a16:creationId xmlns:a16="http://schemas.microsoft.com/office/drawing/2014/main" id="{939CDFD8-6201-8765-A093-F835AFBC6AE3}"/>
              </a:ext>
            </a:extLst>
          </p:cNvPr>
          <p:cNvSpPr>
            <a:spLocks noGrp="1"/>
          </p:cNvSpPr>
          <p:nvPr>
            <p:ph type="body" idx="1"/>
          </p:nvPr>
        </p:nvSpPr>
        <p:spPr>
          <a:xfrm>
            <a:off x="801817" y="3100497"/>
            <a:ext cx="8627904" cy="1600199"/>
          </a:xfrm>
        </p:spPr>
        <p:txBody>
          <a:bodyPr/>
          <a:lstStyle/>
          <a:p>
            <a:r>
              <a:rPr lang="en-US" dirty="0"/>
              <a:t>Midwest Farmland Values</a:t>
            </a:r>
          </a:p>
        </p:txBody>
      </p:sp>
      <p:pic>
        <p:nvPicPr>
          <p:cNvPr id="4" name="Picture 3">
            <a:extLst>
              <a:ext uri="{FF2B5EF4-FFF2-40B4-BE49-F238E27FC236}">
                <a16:creationId xmlns:a16="http://schemas.microsoft.com/office/drawing/2014/main" id="{AA8100E0-1715-2055-2B8F-276686E1CCE1}"/>
              </a:ext>
            </a:extLst>
          </p:cNvPr>
          <p:cNvPicPr>
            <a:picLocks noChangeAspect="1"/>
          </p:cNvPicPr>
          <p:nvPr/>
        </p:nvPicPr>
        <p:blipFill>
          <a:blip r:embed="rId4">
            <a:extLst>
              <a:ext uri="{28A0092B-C50C-407E-A947-70E740481C1C}">
                <a14:useLocalDpi xmlns:a14="http://schemas.microsoft.com/office/drawing/2010/main" val="0"/>
              </a:ext>
            </a:extLst>
          </a:blip>
          <a:srcRect l="221" r="221"/>
          <a:stretch/>
        </p:blipFill>
        <p:spPr>
          <a:xfrm>
            <a:off x="2182069" y="403965"/>
            <a:ext cx="5867400" cy="3315044"/>
          </a:xfrm>
          <a:prstGeom prst="rect">
            <a:avLst/>
          </a:prstGeom>
        </p:spPr>
      </p:pic>
    </p:spTree>
    <p:extLst>
      <p:ext uri="{BB962C8B-B14F-4D97-AF65-F5344CB8AC3E}">
        <p14:creationId xmlns:p14="http://schemas.microsoft.com/office/powerpoint/2010/main" val="408415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4" y="380011"/>
            <a:ext cx="9591844" cy="891541"/>
          </a:xfrm>
        </p:spPr>
        <p:txBody>
          <a:bodyPr/>
          <a:lstStyle/>
          <a:p>
            <a:r>
              <a:rPr lang="en-US" sz="4000" dirty="0">
                <a:solidFill>
                  <a:schemeClr val="tx1"/>
                </a:solidFill>
                <a:latin typeface="Arial" charset="0"/>
                <a:cs typeface="Arial" charset="0"/>
              </a:rPr>
              <a:t>Land Sale Volume – </a:t>
            </a:r>
            <a:br>
              <a:rPr lang="en-US" sz="4000" dirty="0">
                <a:solidFill>
                  <a:schemeClr val="tx1"/>
                </a:solidFill>
                <a:latin typeface="Arial" charset="0"/>
                <a:cs typeface="Arial" charset="0"/>
              </a:rPr>
            </a:br>
            <a:r>
              <a:rPr lang="en-US" sz="4000" dirty="0">
                <a:solidFill>
                  <a:schemeClr val="tx1"/>
                </a:solidFill>
                <a:latin typeface="Arial" charset="0"/>
                <a:cs typeface="Arial" charset="0"/>
              </a:rPr>
              <a:t>Iowa Farmland Market Sales</a:t>
            </a:r>
            <a:endParaRPr lang="en-US" sz="4000" dirty="0"/>
          </a:p>
        </p:txBody>
      </p:sp>
      <p:sp>
        <p:nvSpPr>
          <p:cNvPr id="5" name="TextBox 4">
            <a:extLst>
              <a:ext uri="{FF2B5EF4-FFF2-40B4-BE49-F238E27FC236}">
                <a16:creationId xmlns:a16="http://schemas.microsoft.com/office/drawing/2014/main" id="{6199D471-5200-41A8-B758-02FAC55756F4}"/>
              </a:ext>
            </a:extLst>
          </p:cNvPr>
          <p:cNvSpPr txBox="1"/>
          <p:nvPr/>
        </p:nvSpPr>
        <p:spPr>
          <a:xfrm>
            <a:off x="3094037" y="6629400"/>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Farm Credit Services of America</a:t>
            </a:r>
          </a:p>
        </p:txBody>
      </p:sp>
      <p:graphicFrame>
        <p:nvGraphicFramePr>
          <p:cNvPr id="6" name="Chart 5">
            <a:extLst>
              <a:ext uri="{FF2B5EF4-FFF2-40B4-BE49-F238E27FC236}">
                <a16:creationId xmlns:a16="http://schemas.microsoft.com/office/drawing/2014/main" id="{E561E588-8F8E-4514-A991-4625D2658B79}"/>
              </a:ext>
            </a:extLst>
          </p:cNvPr>
          <p:cNvGraphicFramePr/>
          <p:nvPr>
            <p:extLst>
              <p:ext uri="{D42A27DB-BD31-4B8C-83A1-F6EECF244321}">
                <p14:modId xmlns:p14="http://schemas.microsoft.com/office/powerpoint/2010/main" val="269661080"/>
              </p:ext>
            </p:extLst>
          </p:nvPr>
        </p:nvGraphicFramePr>
        <p:xfrm>
          <a:off x="663539" y="1676400"/>
          <a:ext cx="8823395" cy="46329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4543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5" y="228600"/>
            <a:ext cx="9591844" cy="891541"/>
          </a:xfrm>
        </p:spPr>
        <p:txBody>
          <a:bodyPr/>
          <a:lstStyle/>
          <a:p>
            <a:r>
              <a:rPr lang="en-US" sz="4000" dirty="0">
                <a:solidFill>
                  <a:schemeClr val="tx1"/>
                </a:solidFill>
                <a:latin typeface="Arial" charset="0"/>
                <a:cs typeface="Arial" charset="0"/>
              </a:rPr>
              <a:t>Land Sale Volume in Different Markets</a:t>
            </a:r>
            <a:endParaRPr lang="en-US" sz="4000" dirty="0"/>
          </a:p>
        </p:txBody>
      </p:sp>
      <p:sp>
        <p:nvSpPr>
          <p:cNvPr id="5" name="TextBox 4">
            <a:extLst>
              <a:ext uri="{FF2B5EF4-FFF2-40B4-BE49-F238E27FC236}">
                <a16:creationId xmlns:a16="http://schemas.microsoft.com/office/drawing/2014/main" id="{6199D471-5200-41A8-B758-02FAC55756F4}"/>
              </a:ext>
            </a:extLst>
          </p:cNvPr>
          <p:cNvSpPr txBox="1"/>
          <p:nvPr/>
        </p:nvSpPr>
        <p:spPr>
          <a:xfrm>
            <a:off x="3017837" y="6628411"/>
            <a:ext cx="5724825"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ISU Land Values Survey, December 2024</a:t>
            </a:r>
          </a:p>
        </p:txBody>
      </p:sp>
      <p:pic>
        <p:nvPicPr>
          <p:cNvPr id="8" name="Picture 7">
            <a:extLst>
              <a:ext uri="{FF2B5EF4-FFF2-40B4-BE49-F238E27FC236}">
                <a16:creationId xmlns:a16="http://schemas.microsoft.com/office/drawing/2014/main" id="{00373240-BA9C-441C-9D80-6BA60123860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3000"/>
                    </a14:imgEffect>
                    <a14:imgEffect>
                      <a14:saturation sat="80000"/>
                    </a14:imgEffect>
                  </a14:imgLayer>
                </a14:imgProps>
              </a:ext>
              <a:ext uri="{28A0092B-C50C-407E-A947-70E740481C1C}">
                <a14:useLocalDpi xmlns:a14="http://schemas.microsoft.com/office/drawing/2010/main" val="0"/>
              </a:ext>
            </a:extLst>
          </a:blip>
          <a:srcRect l="1544" t="1683" r="1544" b="7206"/>
          <a:stretch/>
        </p:blipFill>
        <p:spPr>
          <a:xfrm>
            <a:off x="617537" y="1083698"/>
            <a:ext cx="8915400" cy="5340485"/>
          </a:xfrm>
          <a:prstGeom prst="rect">
            <a:avLst/>
          </a:prstGeom>
        </p:spPr>
      </p:pic>
      <p:sp>
        <p:nvSpPr>
          <p:cNvPr id="3" name="TextBox 2">
            <a:extLst>
              <a:ext uri="{FF2B5EF4-FFF2-40B4-BE49-F238E27FC236}">
                <a16:creationId xmlns:a16="http://schemas.microsoft.com/office/drawing/2014/main" id="{8B1D97D7-5EF9-C928-232A-8318EDD17AE5}"/>
              </a:ext>
            </a:extLst>
          </p:cNvPr>
          <p:cNvSpPr txBox="1"/>
          <p:nvPr/>
        </p:nvSpPr>
        <p:spPr>
          <a:xfrm>
            <a:off x="1912937" y="5410200"/>
            <a:ext cx="6324599" cy="369332"/>
          </a:xfrm>
          <a:prstGeom prst="rect">
            <a:avLst/>
          </a:prstGeom>
          <a:solidFill>
            <a:schemeClr val="bg1"/>
          </a:solidFill>
          <a:ln w="12700">
            <a:solidFill>
              <a:schemeClr val="tx1"/>
            </a:solidFill>
          </a:ln>
        </p:spPr>
        <p:txBody>
          <a:bodyPr wrap="square" rtlCol="0">
            <a:spAutoFit/>
          </a:bodyPr>
          <a:lstStyle/>
          <a:p>
            <a:r>
              <a:rPr lang="en-US" b="1" dirty="0"/>
              <a:t>Farmland Appreciation or Depreciation % - Green Bars</a:t>
            </a:r>
          </a:p>
        </p:txBody>
      </p:sp>
      <p:sp>
        <p:nvSpPr>
          <p:cNvPr id="4" name="TextBox 3">
            <a:extLst>
              <a:ext uri="{FF2B5EF4-FFF2-40B4-BE49-F238E27FC236}">
                <a16:creationId xmlns:a16="http://schemas.microsoft.com/office/drawing/2014/main" id="{0F88651C-682E-4AFA-BD85-2CB3F3743D96}"/>
              </a:ext>
            </a:extLst>
          </p:cNvPr>
          <p:cNvSpPr txBox="1"/>
          <p:nvPr/>
        </p:nvSpPr>
        <p:spPr>
          <a:xfrm>
            <a:off x="2989262" y="1350873"/>
            <a:ext cx="4171950" cy="369332"/>
          </a:xfrm>
          <a:prstGeom prst="rect">
            <a:avLst/>
          </a:prstGeom>
          <a:noFill/>
          <a:ln w="12700">
            <a:solidFill>
              <a:schemeClr val="tx1"/>
            </a:solidFill>
          </a:ln>
        </p:spPr>
        <p:txBody>
          <a:bodyPr wrap="square" rtlCol="0">
            <a:spAutoFit/>
          </a:bodyPr>
          <a:lstStyle/>
          <a:p>
            <a:pPr algn="ctr"/>
            <a:r>
              <a:rPr lang="en-US" b="1" dirty="0"/>
              <a:t>Index of Sale Volume – Blue Line</a:t>
            </a:r>
          </a:p>
        </p:txBody>
      </p:sp>
    </p:spTree>
    <p:extLst>
      <p:ext uri="{BB962C8B-B14F-4D97-AF65-F5344CB8AC3E}">
        <p14:creationId xmlns:p14="http://schemas.microsoft.com/office/powerpoint/2010/main" val="3203685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F14E-502B-89A0-E685-355CFF96C300}"/>
              </a:ext>
            </a:extLst>
          </p:cNvPr>
          <p:cNvSpPr>
            <a:spLocks noGrp="1"/>
          </p:cNvSpPr>
          <p:nvPr>
            <p:ph type="title"/>
          </p:nvPr>
        </p:nvSpPr>
        <p:spPr>
          <a:xfrm>
            <a:off x="808037" y="4700696"/>
            <a:ext cx="9144000" cy="1452880"/>
          </a:xfrm>
        </p:spPr>
        <p:txBody>
          <a:bodyPr/>
          <a:lstStyle/>
          <a:p>
            <a:r>
              <a:rPr lang="en-US" dirty="0"/>
              <a:t>Who buys &amp; Owns FARMLAND?</a:t>
            </a:r>
          </a:p>
        </p:txBody>
      </p:sp>
      <p:sp>
        <p:nvSpPr>
          <p:cNvPr id="3" name="Text Placeholder 2">
            <a:extLst>
              <a:ext uri="{FF2B5EF4-FFF2-40B4-BE49-F238E27FC236}">
                <a16:creationId xmlns:a16="http://schemas.microsoft.com/office/drawing/2014/main" id="{7FDC2E54-0328-04A8-8007-1A2DB584E5F0}"/>
              </a:ext>
            </a:extLst>
          </p:cNvPr>
          <p:cNvSpPr>
            <a:spLocks noGrp="1"/>
          </p:cNvSpPr>
          <p:nvPr>
            <p:ph type="body" idx="1"/>
          </p:nvPr>
        </p:nvSpPr>
        <p:spPr/>
        <p:txBody>
          <a:bodyPr/>
          <a:lstStyle/>
          <a:p>
            <a:r>
              <a:rPr lang="en-US" dirty="0"/>
              <a:t>Midwest Farmland Values</a:t>
            </a:r>
          </a:p>
        </p:txBody>
      </p:sp>
      <p:pic>
        <p:nvPicPr>
          <p:cNvPr id="5" name="Picture 4" descr="A close-up of hands pointing at something&#10;&#10;Description automatically generated">
            <a:extLst>
              <a:ext uri="{FF2B5EF4-FFF2-40B4-BE49-F238E27FC236}">
                <a16:creationId xmlns:a16="http://schemas.microsoft.com/office/drawing/2014/main" id="{7267C534-5B13-55BE-4699-9A9680C51EE0}"/>
              </a:ext>
            </a:extLst>
          </p:cNvPr>
          <p:cNvPicPr>
            <a:picLocks noChangeAspect="1"/>
          </p:cNvPicPr>
          <p:nvPr/>
        </p:nvPicPr>
        <p:blipFill rotWithShape="1">
          <a:blip r:embed="rId3">
            <a:extLst>
              <a:ext uri="{28A0092B-C50C-407E-A947-70E740481C1C}">
                <a14:useLocalDpi xmlns:a14="http://schemas.microsoft.com/office/drawing/2010/main" val="0"/>
              </a:ext>
            </a:extLst>
          </a:blip>
          <a:srcRect l="10364" r="10880"/>
          <a:stretch/>
        </p:blipFill>
        <p:spPr>
          <a:xfrm>
            <a:off x="6142037" y="457200"/>
            <a:ext cx="3489094" cy="1905000"/>
          </a:xfrm>
          <a:prstGeom prst="rect">
            <a:avLst/>
          </a:prstGeom>
        </p:spPr>
      </p:pic>
    </p:spTree>
    <p:extLst>
      <p:ext uri="{BB962C8B-B14F-4D97-AF65-F5344CB8AC3E}">
        <p14:creationId xmlns:p14="http://schemas.microsoft.com/office/powerpoint/2010/main" val="3413897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6" y="219930"/>
            <a:ext cx="9591844" cy="891541"/>
          </a:xfrm>
        </p:spPr>
        <p:txBody>
          <a:bodyPr/>
          <a:lstStyle/>
          <a:p>
            <a:r>
              <a:rPr lang="en-US" sz="4000" dirty="0">
                <a:solidFill>
                  <a:schemeClr val="tx1"/>
                </a:solidFill>
                <a:latin typeface="Arial" charset="0"/>
                <a:cs typeface="Arial" charset="0"/>
              </a:rPr>
              <a:t>Who Are The Buyers?</a:t>
            </a:r>
            <a:endParaRPr lang="en-US" sz="4000" dirty="0"/>
          </a:p>
        </p:txBody>
      </p:sp>
      <p:sp>
        <p:nvSpPr>
          <p:cNvPr id="5" name="AutoShape 3">
            <a:extLst>
              <a:ext uri="{FF2B5EF4-FFF2-40B4-BE49-F238E27FC236}">
                <a16:creationId xmlns:a16="http://schemas.microsoft.com/office/drawing/2014/main" id="{649B51B6-391C-F2CF-2FD3-F1BA1F0E5781}"/>
              </a:ext>
            </a:extLst>
          </p:cNvPr>
          <p:cNvSpPr>
            <a:spLocks noChangeAspect="1" noChangeArrowheads="1" noTextEdit="1"/>
          </p:cNvSpPr>
          <p:nvPr/>
        </p:nvSpPr>
        <p:spPr bwMode="auto">
          <a:xfrm>
            <a:off x="405325" y="1143426"/>
            <a:ext cx="9339823" cy="5218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44F3F70B-12FF-6B8D-625F-2E7A2C7A5405}"/>
              </a:ext>
            </a:extLst>
          </p:cNvPr>
          <p:cNvPicPr>
            <a:picLocks noChangeAspect="1"/>
          </p:cNvPicPr>
          <p:nvPr/>
        </p:nvPicPr>
        <p:blipFill>
          <a:blip r:embed="rId3">
            <a:extLst>
              <a:ext uri="{28A0092B-C50C-407E-A947-70E740481C1C}">
                <a14:useLocalDpi xmlns:a14="http://schemas.microsoft.com/office/drawing/2010/main" val="0"/>
              </a:ext>
            </a:extLst>
          </a:blip>
          <a:srcRect b="12042"/>
          <a:stretch/>
        </p:blipFill>
        <p:spPr>
          <a:xfrm>
            <a:off x="50522" y="1354547"/>
            <a:ext cx="10049427" cy="4974708"/>
          </a:xfrm>
          <a:prstGeom prst="rect">
            <a:avLst/>
          </a:prstGeom>
        </p:spPr>
      </p:pic>
      <p:sp>
        <p:nvSpPr>
          <p:cNvPr id="9" name="TextBox 8">
            <a:extLst>
              <a:ext uri="{FF2B5EF4-FFF2-40B4-BE49-F238E27FC236}">
                <a16:creationId xmlns:a16="http://schemas.microsoft.com/office/drawing/2014/main" id="{9FB9014E-0C08-CA9F-3C58-B9ABD8A26477}"/>
              </a:ext>
            </a:extLst>
          </p:cNvPr>
          <p:cNvSpPr txBox="1"/>
          <p:nvPr/>
        </p:nvSpPr>
        <p:spPr>
          <a:xfrm>
            <a:off x="3094037" y="6629400"/>
            <a:ext cx="4257438" cy="305789"/>
          </a:xfrm>
          <a:prstGeom prst="rect">
            <a:avLst/>
          </a:prstGeom>
          <a:noFill/>
        </p:spPr>
        <p:txBody>
          <a:bodyPr wrap="square" rtlCol="0">
            <a:spAutoFit/>
          </a:bodyPr>
          <a:lstStyle/>
          <a:p>
            <a:r>
              <a:rPr lang="en-US" sz="1330" dirty="0">
                <a:solidFill>
                  <a:schemeClr val="bg1"/>
                </a:solidFill>
                <a:latin typeface="+mj-lt"/>
                <a:cs typeface="Times New Roman" panose="02020603050405020304" pitchFamily="18" charset="0"/>
              </a:rPr>
              <a:t>Source: ISU Land Values Survey, December 2024</a:t>
            </a:r>
          </a:p>
        </p:txBody>
      </p:sp>
    </p:spTree>
    <p:extLst>
      <p:ext uri="{BB962C8B-B14F-4D97-AF65-F5344CB8AC3E}">
        <p14:creationId xmlns:p14="http://schemas.microsoft.com/office/powerpoint/2010/main" val="343756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ECF39C6-119D-6264-A2D1-8129AD8E50F3}"/>
              </a:ext>
            </a:extLst>
          </p:cNvPr>
          <p:cNvSpPr txBox="1">
            <a:spLocks/>
          </p:cNvSpPr>
          <p:nvPr/>
        </p:nvSpPr>
        <p:spPr bwMode="auto">
          <a:xfrm>
            <a:off x="507523" y="2743200"/>
            <a:ext cx="9135428"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b="1">
                <a:solidFill>
                  <a:schemeClr val="tx2"/>
                </a:solidFill>
                <a:latin typeface="+mj-lt"/>
                <a:ea typeface="+mj-ea"/>
                <a:cs typeface="+mj-cs"/>
              </a:defRPr>
            </a:lvl1pPr>
            <a:lvl2pPr algn="ctr" rtl="0" eaLnBrk="1" fontAlgn="base" hangingPunct="1">
              <a:spcBef>
                <a:spcPct val="0"/>
              </a:spcBef>
              <a:spcAft>
                <a:spcPct val="0"/>
              </a:spcAft>
              <a:defRPr sz="4400" b="1">
                <a:solidFill>
                  <a:schemeClr val="tx2"/>
                </a:solidFill>
                <a:latin typeface="Arial" charset="0"/>
              </a:defRPr>
            </a:lvl2pPr>
            <a:lvl3pPr algn="ctr" rtl="0" eaLnBrk="1" fontAlgn="base" hangingPunct="1">
              <a:spcBef>
                <a:spcPct val="0"/>
              </a:spcBef>
              <a:spcAft>
                <a:spcPct val="0"/>
              </a:spcAft>
              <a:defRPr sz="4400" b="1">
                <a:solidFill>
                  <a:schemeClr val="tx2"/>
                </a:solidFill>
                <a:latin typeface="Arial" charset="0"/>
              </a:defRPr>
            </a:lvl3pPr>
            <a:lvl4pPr algn="ctr" rtl="0" eaLnBrk="1" fontAlgn="base" hangingPunct="1">
              <a:spcBef>
                <a:spcPct val="0"/>
              </a:spcBef>
              <a:spcAft>
                <a:spcPct val="0"/>
              </a:spcAft>
              <a:defRPr sz="4400" b="1">
                <a:solidFill>
                  <a:schemeClr val="tx2"/>
                </a:solidFill>
                <a:latin typeface="Arial" charset="0"/>
              </a:defRPr>
            </a:lvl4pPr>
            <a:lvl5pPr algn="ctr" rtl="0" eaLnBrk="1" fontAlgn="base" hangingPunct="1">
              <a:spcBef>
                <a:spcPct val="0"/>
              </a:spcBef>
              <a:spcAft>
                <a:spcPct val="0"/>
              </a:spcAft>
              <a:defRPr sz="4400" b="1">
                <a:solidFill>
                  <a:schemeClr val="tx2"/>
                </a:solidFill>
                <a:latin typeface="Arial" charset="0"/>
              </a:defRPr>
            </a:lvl5pPr>
            <a:lvl6pPr marL="457230" algn="ctr" rtl="0" eaLnBrk="1" fontAlgn="base" hangingPunct="1">
              <a:spcBef>
                <a:spcPct val="0"/>
              </a:spcBef>
              <a:spcAft>
                <a:spcPct val="0"/>
              </a:spcAft>
              <a:defRPr sz="4400" b="1">
                <a:solidFill>
                  <a:schemeClr val="tx2"/>
                </a:solidFill>
                <a:latin typeface="Arial" charset="0"/>
              </a:defRPr>
            </a:lvl6pPr>
            <a:lvl7pPr marL="914461" algn="ctr" rtl="0" eaLnBrk="1" fontAlgn="base" hangingPunct="1">
              <a:spcBef>
                <a:spcPct val="0"/>
              </a:spcBef>
              <a:spcAft>
                <a:spcPct val="0"/>
              </a:spcAft>
              <a:defRPr sz="4400" b="1">
                <a:solidFill>
                  <a:schemeClr val="tx2"/>
                </a:solidFill>
                <a:latin typeface="Arial" charset="0"/>
              </a:defRPr>
            </a:lvl7pPr>
            <a:lvl8pPr marL="1371693" algn="ctr" rtl="0" eaLnBrk="1" fontAlgn="base" hangingPunct="1">
              <a:spcBef>
                <a:spcPct val="0"/>
              </a:spcBef>
              <a:spcAft>
                <a:spcPct val="0"/>
              </a:spcAft>
              <a:defRPr sz="4400" b="1">
                <a:solidFill>
                  <a:schemeClr val="tx2"/>
                </a:solidFill>
                <a:latin typeface="Arial" charset="0"/>
              </a:defRPr>
            </a:lvl8pPr>
            <a:lvl9pPr marL="1828923" algn="ctr" rtl="0" eaLnBrk="1" fontAlgn="base" hangingPunct="1">
              <a:spcBef>
                <a:spcPct val="0"/>
              </a:spcBef>
              <a:spcAft>
                <a:spcPct val="0"/>
              </a:spcAft>
              <a:defRPr sz="4400" b="1">
                <a:solidFill>
                  <a:schemeClr val="tx2"/>
                </a:solidFill>
                <a:latin typeface="Arial" charset="0"/>
              </a:defRPr>
            </a:lvl9pPr>
          </a:lstStyle>
          <a:p>
            <a:r>
              <a:rPr lang="en-US" sz="19900" kern="0" dirty="0"/>
              <a:t>84%</a:t>
            </a:r>
          </a:p>
        </p:txBody>
      </p:sp>
      <p:sp>
        <p:nvSpPr>
          <p:cNvPr id="4" name="TextBox 3">
            <a:extLst>
              <a:ext uri="{FF2B5EF4-FFF2-40B4-BE49-F238E27FC236}">
                <a16:creationId xmlns:a16="http://schemas.microsoft.com/office/drawing/2014/main" id="{2F20B755-D052-4DFD-897A-3061F37AE926}"/>
              </a:ext>
            </a:extLst>
          </p:cNvPr>
          <p:cNvSpPr txBox="1"/>
          <p:nvPr/>
        </p:nvSpPr>
        <p:spPr>
          <a:xfrm>
            <a:off x="3094037" y="6629400"/>
            <a:ext cx="4800600" cy="297004"/>
          </a:xfrm>
          <a:prstGeom prst="rect">
            <a:avLst/>
          </a:prstGeom>
          <a:noFill/>
        </p:spPr>
        <p:txBody>
          <a:bodyPr wrap="square" rtlCol="0">
            <a:spAutoFit/>
          </a:bodyPr>
          <a:lstStyle/>
          <a:p>
            <a:r>
              <a:rPr lang="en-US" sz="1330" dirty="0">
                <a:solidFill>
                  <a:schemeClr val="bg1"/>
                </a:solidFill>
                <a:latin typeface="+mj-lt"/>
                <a:cs typeface="Times New Roman" panose="02020603050405020304" pitchFamily="18" charset="0"/>
              </a:rPr>
              <a:t>Source: ISU Land Values Survey, December 2023</a:t>
            </a:r>
          </a:p>
        </p:txBody>
      </p:sp>
    </p:spTree>
    <p:extLst>
      <p:ext uri="{BB962C8B-B14F-4D97-AF65-F5344CB8AC3E}">
        <p14:creationId xmlns:p14="http://schemas.microsoft.com/office/powerpoint/2010/main" val="3031784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72571" y="175259"/>
            <a:ext cx="10005332" cy="891541"/>
          </a:xfrm>
        </p:spPr>
        <p:txBody>
          <a:bodyPr/>
          <a:lstStyle/>
          <a:p>
            <a:r>
              <a:rPr lang="en-US" sz="3600" dirty="0">
                <a:solidFill>
                  <a:schemeClr val="tx1"/>
                </a:solidFill>
                <a:latin typeface="Arial" charset="0"/>
                <a:cs typeface="Arial" charset="0"/>
              </a:rPr>
              <a:t>Farmland: Financial Performance 1991-2024</a:t>
            </a:r>
            <a:endParaRPr lang="en-US" sz="3600" dirty="0"/>
          </a:p>
        </p:txBody>
      </p:sp>
      <p:sp>
        <p:nvSpPr>
          <p:cNvPr id="8" name="TextBox 7">
            <a:extLst>
              <a:ext uri="{FF2B5EF4-FFF2-40B4-BE49-F238E27FC236}">
                <a16:creationId xmlns:a16="http://schemas.microsoft.com/office/drawing/2014/main" id="{BDE35C72-12F9-471B-8A2E-780BC4ADD8D7}"/>
              </a:ext>
            </a:extLst>
          </p:cNvPr>
          <p:cNvSpPr txBox="1"/>
          <p:nvPr/>
        </p:nvSpPr>
        <p:spPr>
          <a:xfrm>
            <a:off x="3017837" y="6553200"/>
            <a:ext cx="4257438" cy="519245"/>
          </a:xfrm>
          <a:prstGeom prst="rect">
            <a:avLst/>
          </a:prstGeom>
          <a:noFill/>
        </p:spPr>
        <p:txBody>
          <a:bodyPr wrap="square" rtlCol="0">
            <a:spAutoFit/>
          </a:bodyPr>
          <a:lstStyle/>
          <a:p>
            <a:r>
              <a:rPr lang="en-US" sz="1330" dirty="0">
                <a:solidFill>
                  <a:schemeClr val="bg1"/>
                </a:solidFill>
                <a:latin typeface="+mj-lt"/>
                <a:cs typeface="Times New Roman" panose="02020603050405020304" pitchFamily="18" charset="0"/>
              </a:rPr>
              <a:t>Source: University of Illinois, TIAA</a:t>
            </a:r>
          </a:p>
          <a:p>
            <a:r>
              <a:rPr lang="en-US" sz="1330" dirty="0">
                <a:solidFill>
                  <a:schemeClr val="bg1"/>
                </a:solidFill>
                <a:latin typeface="+mj-lt"/>
                <a:cs typeface="Times New Roman" panose="02020603050405020304" pitchFamily="18" charset="0"/>
              </a:rPr>
              <a:t>Center for Farmland Research</a:t>
            </a:r>
          </a:p>
        </p:txBody>
      </p:sp>
      <p:pic>
        <p:nvPicPr>
          <p:cNvPr id="4" name="Picture 3" descr="A table of information with numbers&#10;&#10;Description automatically generated with medium confidence">
            <a:extLst>
              <a:ext uri="{FF2B5EF4-FFF2-40B4-BE49-F238E27FC236}">
                <a16:creationId xmlns:a16="http://schemas.microsoft.com/office/drawing/2014/main" id="{B5055FC2-DC0D-74B2-3371-7CCEDF35BC4D}"/>
              </a:ext>
            </a:extLst>
          </p:cNvPr>
          <p:cNvPicPr>
            <a:picLocks noChangeAspect="1"/>
          </p:cNvPicPr>
          <p:nvPr/>
        </p:nvPicPr>
        <p:blipFill>
          <a:blip r:embed="rId3">
            <a:extLst>
              <a:ext uri="{28A0092B-C50C-407E-A947-70E740481C1C}">
                <a14:useLocalDpi xmlns:a14="http://schemas.microsoft.com/office/drawing/2010/main" val="0"/>
              </a:ext>
            </a:extLst>
          </a:blip>
          <a:srcRect l="8264" t="13469" r="9728" b="43751"/>
          <a:stretch/>
        </p:blipFill>
        <p:spPr>
          <a:xfrm>
            <a:off x="72571" y="1485900"/>
            <a:ext cx="10005332" cy="4838700"/>
          </a:xfrm>
          <a:prstGeom prst="rect">
            <a:avLst/>
          </a:prstGeom>
        </p:spPr>
      </p:pic>
    </p:spTree>
    <p:extLst>
      <p:ext uri="{BB962C8B-B14F-4D97-AF65-F5344CB8AC3E}">
        <p14:creationId xmlns:p14="http://schemas.microsoft.com/office/powerpoint/2010/main" val="381334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65CD2-3710-34D5-0E08-D5750692B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B5C228-20C2-D5F4-54CE-068FBF5E0DAE}"/>
              </a:ext>
            </a:extLst>
          </p:cNvPr>
          <p:cNvSpPr>
            <a:spLocks noGrp="1"/>
          </p:cNvSpPr>
          <p:nvPr>
            <p:ph type="title"/>
          </p:nvPr>
        </p:nvSpPr>
        <p:spPr>
          <a:xfrm>
            <a:off x="72571" y="175259"/>
            <a:ext cx="10005332" cy="891541"/>
          </a:xfrm>
        </p:spPr>
        <p:txBody>
          <a:bodyPr/>
          <a:lstStyle/>
          <a:p>
            <a:r>
              <a:rPr lang="en-US" sz="3600" dirty="0">
                <a:solidFill>
                  <a:schemeClr val="tx1"/>
                </a:solidFill>
                <a:latin typeface="Arial" charset="0"/>
                <a:cs typeface="Arial" charset="0"/>
              </a:rPr>
              <a:t>Farmland: Financial Performance 1994-2024</a:t>
            </a:r>
            <a:endParaRPr lang="en-US" sz="3600" dirty="0"/>
          </a:p>
        </p:txBody>
      </p:sp>
      <p:sp>
        <p:nvSpPr>
          <p:cNvPr id="8" name="TextBox 7">
            <a:extLst>
              <a:ext uri="{FF2B5EF4-FFF2-40B4-BE49-F238E27FC236}">
                <a16:creationId xmlns:a16="http://schemas.microsoft.com/office/drawing/2014/main" id="{2B45581E-A167-3645-27DA-22BC4C28823F}"/>
              </a:ext>
            </a:extLst>
          </p:cNvPr>
          <p:cNvSpPr txBox="1"/>
          <p:nvPr/>
        </p:nvSpPr>
        <p:spPr>
          <a:xfrm>
            <a:off x="3017837" y="6553200"/>
            <a:ext cx="48768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University of Illinois TIAA Center for Farmland Research &amp; USDA</a:t>
            </a:r>
          </a:p>
        </p:txBody>
      </p:sp>
      <p:pic>
        <p:nvPicPr>
          <p:cNvPr id="5" name="Picture 4" descr="A map of the united states&#10;&#10;AI-generated content may be incorrect.">
            <a:extLst>
              <a:ext uri="{FF2B5EF4-FFF2-40B4-BE49-F238E27FC236}">
                <a16:creationId xmlns:a16="http://schemas.microsoft.com/office/drawing/2014/main" id="{F3568B05-8302-D1CC-C9EB-8FE864C3AEF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0000"/>
                    </a14:imgEffect>
                    <a14:imgEffect>
                      <a14:brightnessContrast contrast="-10000"/>
                    </a14:imgEffect>
                  </a14:imgLayer>
                </a14:imgProps>
              </a:ext>
              <a:ext uri="{28A0092B-C50C-407E-A947-70E740481C1C}">
                <a14:useLocalDpi xmlns:a14="http://schemas.microsoft.com/office/drawing/2010/main" val="0"/>
              </a:ext>
            </a:extLst>
          </a:blip>
          <a:stretch>
            <a:fillRect/>
          </a:stretch>
        </p:blipFill>
        <p:spPr>
          <a:xfrm>
            <a:off x="326273" y="943836"/>
            <a:ext cx="9497928" cy="5609364"/>
          </a:xfrm>
          <a:prstGeom prst="rect">
            <a:avLst/>
          </a:prstGeom>
        </p:spPr>
      </p:pic>
    </p:spTree>
    <p:extLst>
      <p:ext uri="{BB962C8B-B14F-4D97-AF65-F5344CB8AC3E}">
        <p14:creationId xmlns:p14="http://schemas.microsoft.com/office/powerpoint/2010/main" val="244906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408140" y="93806"/>
            <a:ext cx="10966754" cy="891541"/>
          </a:xfrm>
        </p:spPr>
        <p:txBody>
          <a:bodyPr/>
          <a:lstStyle/>
          <a:p>
            <a:r>
              <a:rPr lang="en-US" sz="3600" dirty="0">
                <a:solidFill>
                  <a:schemeClr val="tx1"/>
                </a:solidFill>
                <a:latin typeface="Arial" charset="0"/>
                <a:cs typeface="Arial" charset="0"/>
              </a:rPr>
              <a:t>Farmland: Financial Performance</a:t>
            </a:r>
            <a:endParaRPr lang="en-US" sz="3600" dirty="0"/>
          </a:p>
        </p:txBody>
      </p:sp>
      <p:sp>
        <p:nvSpPr>
          <p:cNvPr id="8" name="TextBox 7">
            <a:extLst>
              <a:ext uri="{FF2B5EF4-FFF2-40B4-BE49-F238E27FC236}">
                <a16:creationId xmlns:a16="http://schemas.microsoft.com/office/drawing/2014/main" id="{BDE35C72-12F9-471B-8A2E-780BC4ADD8D7}"/>
              </a:ext>
            </a:extLst>
          </p:cNvPr>
          <p:cNvSpPr txBox="1"/>
          <p:nvPr/>
        </p:nvSpPr>
        <p:spPr>
          <a:xfrm>
            <a:off x="3017837" y="6553200"/>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Chicago Fed, June 2025</a:t>
            </a:r>
          </a:p>
        </p:txBody>
      </p:sp>
      <p:pic>
        <p:nvPicPr>
          <p:cNvPr id="6" name="Picture 5">
            <a:extLst>
              <a:ext uri="{FF2B5EF4-FFF2-40B4-BE49-F238E27FC236}">
                <a16:creationId xmlns:a16="http://schemas.microsoft.com/office/drawing/2014/main" id="{AC29DA54-7621-E4DA-D073-F865C58C440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5000" contrast="-15000"/>
                    </a14:imgEffect>
                  </a14:imgLayer>
                </a14:imgProps>
              </a:ext>
              <a:ext uri="{28A0092B-C50C-407E-A947-70E740481C1C}">
                <a14:useLocalDpi xmlns:a14="http://schemas.microsoft.com/office/drawing/2010/main" val="0"/>
              </a:ext>
            </a:extLst>
          </a:blip>
          <a:srcRect t="1073" b="4837"/>
          <a:stretch>
            <a:fillRect/>
          </a:stretch>
        </p:blipFill>
        <p:spPr>
          <a:xfrm>
            <a:off x="87600" y="838200"/>
            <a:ext cx="9975273" cy="5715000"/>
          </a:xfrm>
          <a:prstGeom prst="rect">
            <a:avLst/>
          </a:prstGeom>
        </p:spPr>
      </p:pic>
    </p:spTree>
    <p:extLst>
      <p:ext uri="{BB962C8B-B14F-4D97-AF65-F5344CB8AC3E}">
        <p14:creationId xmlns:p14="http://schemas.microsoft.com/office/powerpoint/2010/main" val="1186107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FB492-F755-C537-4582-63D4056A91A1}"/>
            </a:ext>
          </a:extLst>
        </p:cNvPr>
        <p:cNvGrpSpPr/>
        <p:nvPr/>
      </p:nvGrpSpPr>
      <p:grpSpPr>
        <a:xfrm>
          <a:off x="0" y="0"/>
          <a:ext cx="0" cy="0"/>
          <a:chOff x="0" y="0"/>
          <a:chExt cx="0" cy="0"/>
        </a:xfrm>
      </p:grpSpPr>
      <p:pic>
        <p:nvPicPr>
          <p:cNvPr id="3" name="Picture 2" descr="A graph with numbers and lines&#10;&#10;AI-generated content may be incorrect.">
            <a:extLst>
              <a:ext uri="{FF2B5EF4-FFF2-40B4-BE49-F238E27FC236}">
                <a16:creationId xmlns:a16="http://schemas.microsoft.com/office/drawing/2014/main" id="{EC809929-24E1-5853-E5C0-198459393164}"/>
              </a:ext>
            </a:extLst>
          </p:cNvPr>
          <p:cNvPicPr>
            <a:picLocks noChangeAspect="1"/>
          </p:cNvPicPr>
          <p:nvPr/>
        </p:nvPicPr>
        <p:blipFill>
          <a:blip r:embed="rId3">
            <a:extLst>
              <a:ext uri="{28A0092B-C50C-407E-A947-70E740481C1C}">
                <a14:useLocalDpi xmlns:a14="http://schemas.microsoft.com/office/drawing/2010/main" val="0"/>
              </a:ext>
            </a:extLst>
          </a:blip>
          <a:srcRect t="15146"/>
          <a:stretch>
            <a:fillRect/>
          </a:stretch>
        </p:blipFill>
        <p:spPr>
          <a:xfrm>
            <a:off x="557014" y="1219200"/>
            <a:ext cx="9036446" cy="5358503"/>
          </a:xfrm>
          <a:prstGeom prst="rect">
            <a:avLst/>
          </a:prstGeom>
        </p:spPr>
      </p:pic>
      <p:sp>
        <p:nvSpPr>
          <p:cNvPr id="9" name="Title 1">
            <a:extLst>
              <a:ext uri="{FF2B5EF4-FFF2-40B4-BE49-F238E27FC236}">
                <a16:creationId xmlns:a16="http://schemas.microsoft.com/office/drawing/2014/main" id="{9BB918F6-6346-9374-5093-103D850C6A03}"/>
              </a:ext>
            </a:extLst>
          </p:cNvPr>
          <p:cNvSpPr>
            <a:spLocks noGrp="1"/>
          </p:cNvSpPr>
          <p:nvPr>
            <p:ph type="title"/>
          </p:nvPr>
        </p:nvSpPr>
        <p:spPr>
          <a:xfrm>
            <a:off x="198436" y="327659"/>
            <a:ext cx="9753601" cy="891541"/>
          </a:xfrm>
        </p:spPr>
        <p:txBody>
          <a:bodyPr/>
          <a:lstStyle/>
          <a:p>
            <a:r>
              <a:rPr lang="en-US" sz="4000" dirty="0">
                <a:solidFill>
                  <a:schemeClr val="tx1"/>
                </a:solidFill>
                <a:latin typeface="Arial" charset="0"/>
                <a:cs typeface="Arial" charset="0"/>
              </a:rPr>
              <a:t>S &amp; P 500: Dividend Yield</a:t>
            </a:r>
            <a:br>
              <a:rPr lang="en-US" sz="4000" dirty="0">
                <a:solidFill>
                  <a:schemeClr val="tx1"/>
                </a:solidFill>
                <a:latin typeface="Arial" charset="0"/>
                <a:cs typeface="Arial" charset="0"/>
              </a:rPr>
            </a:br>
            <a:r>
              <a:rPr lang="en-US" sz="4000" dirty="0">
                <a:solidFill>
                  <a:schemeClr val="tx1"/>
                </a:solidFill>
                <a:latin typeface="Arial" charset="0"/>
                <a:cs typeface="Arial" charset="0"/>
              </a:rPr>
              <a:t>Trailing 12 Months</a:t>
            </a:r>
            <a:endParaRPr lang="en-US" sz="4000" dirty="0"/>
          </a:p>
        </p:txBody>
      </p:sp>
      <p:sp>
        <p:nvSpPr>
          <p:cNvPr id="10" name="TextBox 9">
            <a:extLst>
              <a:ext uri="{FF2B5EF4-FFF2-40B4-BE49-F238E27FC236}">
                <a16:creationId xmlns:a16="http://schemas.microsoft.com/office/drawing/2014/main" id="{34C70295-C52A-6C0C-A9F1-1A80BF6DF33C}"/>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Creative Planning, July 2025 Update</a:t>
            </a:r>
          </a:p>
        </p:txBody>
      </p:sp>
    </p:spTree>
    <p:extLst>
      <p:ext uri="{BB962C8B-B14F-4D97-AF65-F5344CB8AC3E}">
        <p14:creationId xmlns:p14="http://schemas.microsoft.com/office/powerpoint/2010/main" val="368505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F14E-502B-89A0-E685-355CFF96C300}"/>
              </a:ext>
            </a:extLst>
          </p:cNvPr>
          <p:cNvSpPr>
            <a:spLocks noGrp="1"/>
          </p:cNvSpPr>
          <p:nvPr>
            <p:ph type="title"/>
          </p:nvPr>
        </p:nvSpPr>
        <p:spPr>
          <a:xfrm>
            <a:off x="808037" y="4700696"/>
            <a:ext cx="9144000" cy="1452880"/>
          </a:xfrm>
        </p:spPr>
        <p:txBody>
          <a:bodyPr/>
          <a:lstStyle/>
          <a:p>
            <a:r>
              <a:rPr lang="en-US" dirty="0"/>
              <a:t>What to expect in the near future?</a:t>
            </a:r>
          </a:p>
        </p:txBody>
      </p:sp>
      <p:sp>
        <p:nvSpPr>
          <p:cNvPr id="3" name="Text Placeholder 2">
            <a:extLst>
              <a:ext uri="{FF2B5EF4-FFF2-40B4-BE49-F238E27FC236}">
                <a16:creationId xmlns:a16="http://schemas.microsoft.com/office/drawing/2014/main" id="{7FDC2E54-0328-04A8-8007-1A2DB584E5F0}"/>
              </a:ext>
            </a:extLst>
          </p:cNvPr>
          <p:cNvSpPr>
            <a:spLocks noGrp="1"/>
          </p:cNvSpPr>
          <p:nvPr>
            <p:ph type="body" idx="1"/>
          </p:nvPr>
        </p:nvSpPr>
        <p:spPr/>
        <p:txBody>
          <a:bodyPr/>
          <a:lstStyle/>
          <a:p>
            <a:r>
              <a:rPr lang="en-US" dirty="0"/>
              <a:t>Midwest Farmland Values</a:t>
            </a:r>
          </a:p>
        </p:txBody>
      </p:sp>
      <p:pic>
        <p:nvPicPr>
          <p:cNvPr id="4" name="Picture 3">
            <a:extLst>
              <a:ext uri="{FF2B5EF4-FFF2-40B4-BE49-F238E27FC236}">
                <a16:creationId xmlns:a16="http://schemas.microsoft.com/office/drawing/2014/main" id="{C87FF0C5-1176-2714-9613-F9C611F6B700}"/>
              </a:ext>
            </a:extLst>
          </p:cNvPr>
          <p:cNvPicPr>
            <a:picLocks noChangeAspect="1"/>
          </p:cNvPicPr>
          <p:nvPr/>
        </p:nvPicPr>
        <p:blipFill>
          <a:blip r:embed="rId3">
            <a:extLst>
              <a:ext uri="{28A0092B-C50C-407E-A947-70E740481C1C}">
                <a14:useLocalDpi xmlns:a14="http://schemas.microsoft.com/office/drawing/2010/main" val="0"/>
              </a:ext>
            </a:extLst>
          </a:blip>
          <a:srcRect l="5200" r="5200"/>
          <a:stretch/>
        </p:blipFill>
        <p:spPr>
          <a:xfrm>
            <a:off x="6218237" y="471596"/>
            <a:ext cx="3429001" cy="2143126"/>
          </a:xfrm>
          <a:prstGeom prst="rect">
            <a:avLst/>
          </a:prstGeom>
        </p:spPr>
      </p:pic>
    </p:spTree>
    <p:extLst>
      <p:ext uri="{BB962C8B-B14F-4D97-AF65-F5344CB8AC3E}">
        <p14:creationId xmlns:p14="http://schemas.microsoft.com/office/powerpoint/2010/main" val="27493203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6" y="76200"/>
            <a:ext cx="9591844" cy="891541"/>
          </a:xfrm>
        </p:spPr>
        <p:txBody>
          <a:bodyPr/>
          <a:lstStyle/>
          <a:p>
            <a:r>
              <a:rPr lang="en-US" sz="3600" dirty="0">
                <a:solidFill>
                  <a:schemeClr val="tx1"/>
                </a:solidFill>
                <a:latin typeface="Arial" charset="0"/>
                <a:cs typeface="Arial" charset="0"/>
              </a:rPr>
              <a:t>Farmer Attitudes Have Zig-Zagged…</a:t>
            </a:r>
            <a:endParaRPr lang="en-US" sz="3600" dirty="0"/>
          </a:p>
        </p:txBody>
      </p:sp>
      <p:pic>
        <p:nvPicPr>
          <p:cNvPr id="5" name="Picture 4">
            <a:extLst>
              <a:ext uri="{FF2B5EF4-FFF2-40B4-BE49-F238E27FC236}">
                <a16:creationId xmlns:a16="http://schemas.microsoft.com/office/drawing/2014/main" id="{2D303C58-FD03-53AE-C7F1-14EFDA600A6D}"/>
              </a:ext>
            </a:extLst>
          </p:cNvPr>
          <p:cNvPicPr>
            <a:picLocks noChangeAspect="1"/>
          </p:cNvPicPr>
          <p:nvPr/>
        </p:nvPicPr>
        <p:blipFill>
          <a:blip r:embed="rId3">
            <a:extLst>
              <a:ext uri="{28A0092B-C50C-407E-A947-70E740481C1C}">
                <a14:useLocalDpi xmlns:a14="http://schemas.microsoft.com/office/drawing/2010/main" val="0"/>
              </a:ext>
            </a:extLst>
          </a:blip>
          <a:srcRect t="-15" b="4749"/>
          <a:stretch>
            <a:fillRect/>
          </a:stretch>
        </p:blipFill>
        <p:spPr>
          <a:xfrm>
            <a:off x="939313" y="838200"/>
            <a:ext cx="8271848" cy="5638799"/>
          </a:xfrm>
          <a:prstGeom prst="rect">
            <a:avLst/>
          </a:prstGeom>
        </p:spPr>
      </p:pic>
      <p:sp>
        <p:nvSpPr>
          <p:cNvPr id="3" name="TextBox 2">
            <a:extLst>
              <a:ext uri="{FF2B5EF4-FFF2-40B4-BE49-F238E27FC236}">
                <a16:creationId xmlns:a16="http://schemas.microsoft.com/office/drawing/2014/main" id="{021F47E3-D346-968A-9F98-99D85CF8CC91}"/>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Purdue Ag Economy Barometer, June 2025</a:t>
            </a:r>
          </a:p>
        </p:txBody>
      </p:sp>
    </p:spTree>
    <p:extLst>
      <p:ext uri="{BB962C8B-B14F-4D97-AF65-F5344CB8AC3E}">
        <p14:creationId xmlns:p14="http://schemas.microsoft.com/office/powerpoint/2010/main" val="220728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828D0-ADDC-F4AE-34E4-CC6D7E68C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B214F-759E-0A67-FBEF-DCBB2BAECFC0}"/>
              </a:ext>
            </a:extLst>
          </p:cNvPr>
          <p:cNvSpPr>
            <a:spLocks noGrp="1"/>
          </p:cNvSpPr>
          <p:nvPr>
            <p:ph type="title"/>
          </p:nvPr>
        </p:nvSpPr>
        <p:spPr>
          <a:xfrm>
            <a:off x="279316" y="76200"/>
            <a:ext cx="9591844" cy="891541"/>
          </a:xfrm>
        </p:spPr>
        <p:txBody>
          <a:bodyPr/>
          <a:lstStyle/>
          <a:p>
            <a:r>
              <a:rPr lang="en-US" sz="3600" dirty="0">
                <a:solidFill>
                  <a:schemeClr val="tx1"/>
                </a:solidFill>
                <a:latin typeface="Arial" charset="0"/>
                <a:cs typeface="Arial" charset="0"/>
              </a:rPr>
              <a:t>But Farmer Concerns Are More Focused…</a:t>
            </a:r>
            <a:endParaRPr lang="en-US" sz="3600" dirty="0"/>
          </a:p>
        </p:txBody>
      </p:sp>
      <p:pic>
        <p:nvPicPr>
          <p:cNvPr id="5" name="Picture 4">
            <a:extLst>
              <a:ext uri="{FF2B5EF4-FFF2-40B4-BE49-F238E27FC236}">
                <a16:creationId xmlns:a16="http://schemas.microsoft.com/office/drawing/2014/main" id="{B58E27ED-006E-4697-77BE-6B495661EE47}"/>
              </a:ext>
            </a:extLst>
          </p:cNvPr>
          <p:cNvPicPr>
            <a:picLocks noChangeAspect="1"/>
          </p:cNvPicPr>
          <p:nvPr/>
        </p:nvPicPr>
        <p:blipFill>
          <a:blip r:embed="rId3">
            <a:extLst>
              <a:ext uri="{28A0092B-C50C-407E-A947-70E740481C1C}">
                <a14:useLocalDpi xmlns:a14="http://schemas.microsoft.com/office/drawing/2010/main" val="0"/>
              </a:ext>
            </a:extLst>
          </a:blip>
          <a:srcRect t="1209" b="3778"/>
          <a:stretch>
            <a:fillRect/>
          </a:stretch>
        </p:blipFill>
        <p:spPr>
          <a:xfrm>
            <a:off x="939313" y="914400"/>
            <a:ext cx="8271848" cy="5638800"/>
          </a:xfrm>
          <a:prstGeom prst="rect">
            <a:avLst/>
          </a:prstGeom>
        </p:spPr>
      </p:pic>
      <p:sp>
        <p:nvSpPr>
          <p:cNvPr id="3" name="TextBox 2">
            <a:extLst>
              <a:ext uri="{FF2B5EF4-FFF2-40B4-BE49-F238E27FC236}">
                <a16:creationId xmlns:a16="http://schemas.microsoft.com/office/drawing/2014/main" id="{82684D1C-C08E-284B-0E14-D899CCC46E93}"/>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Purdue Ag Economy Barometer, June 2025</a:t>
            </a:r>
          </a:p>
        </p:txBody>
      </p:sp>
    </p:spTree>
    <p:extLst>
      <p:ext uri="{BB962C8B-B14F-4D97-AF65-F5344CB8AC3E}">
        <p14:creationId xmlns:p14="http://schemas.microsoft.com/office/powerpoint/2010/main" val="114713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6" y="219930"/>
            <a:ext cx="9591844" cy="891541"/>
          </a:xfrm>
        </p:spPr>
        <p:txBody>
          <a:bodyPr/>
          <a:lstStyle/>
          <a:p>
            <a:r>
              <a:rPr lang="en-US" sz="3840" dirty="0">
                <a:solidFill>
                  <a:schemeClr val="tx1"/>
                </a:solidFill>
                <a:latin typeface="Arial" charset="0"/>
                <a:cs typeface="Arial" charset="0"/>
              </a:rPr>
              <a:t>12-Month Expectations for Farmland</a:t>
            </a:r>
            <a:endParaRPr lang="en-US" sz="3840" dirty="0"/>
          </a:p>
        </p:txBody>
      </p:sp>
      <p:pic>
        <p:nvPicPr>
          <p:cNvPr id="7" name="Content Placeholder 6">
            <a:extLst>
              <a:ext uri="{FF2B5EF4-FFF2-40B4-BE49-F238E27FC236}">
                <a16:creationId xmlns:a16="http://schemas.microsoft.com/office/drawing/2014/main" id="{087DCA18-A473-41DD-BF8D-3A2CDBB398C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8859" b="8859"/>
          <a:stretch/>
        </p:blipFill>
        <p:spPr>
          <a:xfrm>
            <a:off x="655637" y="1143000"/>
            <a:ext cx="8839200" cy="5265906"/>
          </a:xfrm>
        </p:spPr>
      </p:pic>
      <p:sp>
        <p:nvSpPr>
          <p:cNvPr id="3" name="TextBox 2">
            <a:extLst>
              <a:ext uri="{FF2B5EF4-FFF2-40B4-BE49-F238E27FC236}">
                <a16:creationId xmlns:a16="http://schemas.microsoft.com/office/drawing/2014/main" id="{C604A008-48B6-1DD9-5E8A-D8745EA3E5BA}"/>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Purdue Ag Economy Barometer, June 2025</a:t>
            </a:r>
          </a:p>
        </p:txBody>
      </p:sp>
    </p:spTree>
    <p:extLst>
      <p:ext uri="{BB962C8B-B14F-4D97-AF65-F5344CB8AC3E}">
        <p14:creationId xmlns:p14="http://schemas.microsoft.com/office/powerpoint/2010/main" val="1485212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87DCA18-A473-41DD-BF8D-3A2CDBB398C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719" b="5200"/>
          <a:stretch>
            <a:fillRect/>
          </a:stretch>
        </p:blipFill>
        <p:spPr>
          <a:xfrm>
            <a:off x="279315" y="1120615"/>
            <a:ext cx="9520322" cy="5280185"/>
          </a:xfrm>
        </p:spPr>
      </p:pic>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279316" y="219930"/>
            <a:ext cx="9591844" cy="891541"/>
          </a:xfrm>
        </p:spPr>
        <p:txBody>
          <a:bodyPr/>
          <a:lstStyle/>
          <a:p>
            <a:r>
              <a:rPr lang="en-US" sz="3840" dirty="0">
                <a:solidFill>
                  <a:schemeClr val="tx1"/>
                </a:solidFill>
                <a:latin typeface="Arial" charset="0"/>
                <a:cs typeface="Arial" charset="0"/>
              </a:rPr>
              <a:t>2025 Land Price Expectations in Illinois</a:t>
            </a:r>
            <a:endParaRPr lang="en-US" sz="3840" dirty="0"/>
          </a:p>
        </p:txBody>
      </p:sp>
      <p:sp>
        <p:nvSpPr>
          <p:cNvPr id="4" name="TextBox 3">
            <a:extLst>
              <a:ext uri="{FF2B5EF4-FFF2-40B4-BE49-F238E27FC236}">
                <a16:creationId xmlns:a16="http://schemas.microsoft.com/office/drawing/2014/main" id="{4A346763-9A66-B09B-5679-F7DCC543B3F3}"/>
              </a:ext>
            </a:extLst>
          </p:cNvPr>
          <p:cNvSpPr txBox="1"/>
          <p:nvPr/>
        </p:nvSpPr>
        <p:spPr>
          <a:xfrm>
            <a:off x="3094037" y="6629400"/>
            <a:ext cx="4257438"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ISPFMRA, March 2025</a:t>
            </a:r>
          </a:p>
        </p:txBody>
      </p:sp>
    </p:spTree>
    <p:extLst>
      <p:ext uri="{BB962C8B-B14F-4D97-AF65-F5344CB8AC3E}">
        <p14:creationId xmlns:p14="http://schemas.microsoft.com/office/powerpoint/2010/main" val="246921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187420" y="152334"/>
            <a:ext cx="10525319" cy="891541"/>
          </a:xfrm>
        </p:spPr>
        <p:txBody>
          <a:bodyPr/>
          <a:lstStyle/>
          <a:p>
            <a:r>
              <a:rPr lang="en-US" sz="4000" dirty="0">
                <a:solidFill>
                  <a:schemeClr val="tx1"/>
                </a:solidFill>
                <a:latin typeface="Arial" charset="0"/>
                <a:cs typeface="Arial" charset="0"/>
              </a:rPr>
              <a:t>5-Year Expectations for Farmland</a:t>
            </a:r>
            <a:endParaRPr lang="en-US" sz="4000" dirty="0"/>
          </a:p>
        </p:txBody>
      </p:sp>
      <p:pic>
        <p:nvPicPr>
          <p:cNvPr id="7" name="Content Placeholder 5">
            <a:extLst>
              <a:ext uri="{FF2B5EF4-FFF2-40B4-BE49-F238E27FC236}">
                <a16:creationId xmlns:a16="http://schemas.microsoft.com/office/drawing/2014/main" id="{2C1F3092-34AC-4A21-B6CD-E00445DF41E4}"/>
              </a:ext>
            </a:extLst>
          </p:cNvPr>
          <p:cNvPicPr>
            <a:picLocks noChangeAspect="1"/>
          </p:cNvPicPr>
          <p:nvPr/>
        </p:nvPicPr>
        <p:blipFill>
          <a:blip r:embed="rId3">
            <a:extLst>
              <a:ext uri="{28A0092B-C50C-407E-A947-70E740481C1C}">
                <a14:useLocalDpi xmlns:a14="http://schemas.microsoft.com/office/drawing/2010/main" val="0"/>
              </a:ext>
            </a:extLst>
          </a:blip>
          <a:srcRect t="8443" b="8443"/>
          <a:stretch/>
        </p:blipFill>
        <p:spPr bwMode="auto">
          <a:xfrm>
            <a:off x="490537" y="1010745"/>
            <a:ext cx="9169400" cy="5501640"/>
          </a:xfrm>
          <a:prstGeom prst="rect">
            <a:avLst/>
          </a:prstGeom>
          <a:noFill/>
          <a:ln w="9525">
            <a:noFill/>
            <a:miter lim="800000"/>
            <a:headEnd/>
            <a:tailEnd/>
          </a:ln>
        </p:spPr>
      </p:pic>
      <p:sp>
        <p:nvSpPr>
          <p:cNvPr id="3" name="TextBox 2">
            <a:extLst>
              <a:ext uri="{FF2B5EF4-FFF2-40B4-BE49-F238E27FC236}">
                <a16:creationId xmlns:a16="http://schemas.microsoft.com/office/drawing/2014/main" id="{3C245CA7-78C1-F2D3-672C-71EF6BB8D780}"/>
              </a:ext>
            </a:extLst>
          </p:cNvPr>
          <p:cNvSpPr txBox="1"/>
          <p:nvPr/>
        </p:nvSpPr>
        <p:spPr>
          <a:xfrm>
            <a:off x="3094037" y="6629400"/>
            <a:ext cx="4724400" cy="261610"/>
          </a:xfrm>
          <a:prstGeom prst="rect">
            <a:avLst/>
          </a:prstGeom>
          <a:noFill/>
        </p:spPr>
        <p:txBody>
          <a:bodyPr wrap="square" rtlCol="0">
            <a:spAutoFit/>
          </a:bodyPr>
          <a:lstStyle/>
          <a:p>
            <a:r>
              <a:rPr lang="en-US" sz="1100" dirty="0">
                <a:solidFill>
                  <a:schemeClr val="bg1"/>
                </a:solidFill>
                <a:latin typeface="+mj-lt"/>
                <a:cs typeface="Times New Roman" panose="02020603050405020304" pitchFamily="18" charset="0"/>
              </a:rPr>
              <a:t>Source: Purdue Ag Economy Barometer, June 2025</a:t>
            </a:r>
          </a:p>
        </p:txBody>
      </p:sp>
    </p:spTree>
    <p:extLst>
      <p:ext uri="{BB962C8B-B14F-4D97-AF65-F5344CB8AC3E}">
        <p14:creationId xmlns:p14="http://schemas.microsoft.com/office/powerpoint/2010/main" val="3324666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782808" y="-16785"/>
            <a:ext cx="11716090" cy="1219200"/>
          </a:xfrm>
        </p:spPr>
        <p:txBody>
          <a:bodyPr/>
          <a:lstStyle/>
          <a:p>
            <a:r>
              <a:rPr lang="en-US" sz="4000" dirty="0"/>
              <a:t>What to watch in the coming months…</a:t>
            </a:r>
          </a:p>
        </p:txBody>
      </p:sp>
      <p:sp>
        <p:nvSpPr>
          <p:cNvPr id="7" name="Content Placeholder 6">
            <a:extLst>
              <a:ext uri="{FF2B5EF4-FFF2-40B4-BE49-F238E27FC236}">
                <a16:creationId xmlns:a16="http://schemas.microsoft.com/office/drawing/2014/main" id="{63F2AF84-95BB-4134-8173-3372292EA0D6}"/>
              </a:ext>
            </a:extLst>
          </p:cNvPr>
          <p:cNvSpPr>
            <a:spLocks noGrp="1"/>
          </p:cNvSpPr>
          <p:nvPr>
            <p:ph idx="1"/>
          </p:nvPr>
        </p:nvSpPr>
        <p:spPr>
          <a:xfrm>
            <a:off x="230613" y="1326203"/>
            <a:ext cx="5725706" cy="4786585"/>
          </a:xfrm>
        </p:spPr>
        <p:txBody>
          <a:bodyPr/>
          <a:lstStyle/>
          <a:p>
            <a:pPr>
              <a:lnSpc>
                <a:spcPct val="90000"/>
              </a:lnSpc>
            </a:pPr>
            <a:r>
              <a:rPr lang="en-US" sz="2300" b="1" dirty="0"/>
              <a:t>Commodity Prices</a:t>
            </a:r>
          </a:p>
          <a:p>
            <a:pPr lvl="1">
              <a:lnSpc>
                <a:spcPct val="90000"/>
              </a:lnSpc>
            </a:pPr>
            <a:r>
              <a:rPr lang="en-US" sz="2300" dirty="0"/>
              <a:t>What happens balance of 2025?</a:t>
            </a:r>
          </a:p>
          <a:p>
            <a:pPr lvl="1">
              <a:lnSpc>
                <a:spcPct val="90000"/>
              </a:lnSpc>
            </a:pPr>
            <a:r>
              <a:rPr lang="en-US" sz="2300" dirty="0"/>
              <a:t>US Production vs. South America</a:t>
            </a:r>
          </a:p>
          <a:p>
            <a:pPr>
              <a:lnSpc>
                <a:spcPct val="90000"/>
              </a:lnSpc>
            </a:pPr>
            <a:r>
              <a:rPr lang="en-US" sz="2300" b="1" dirty="0"/>
              <a:t>Interest Rates &amp; Inflation</a:t>
            </a:r>
          </a:p>
          <a:p>
            <a:pPr lvl="1">
              <a:lnSpc>
                <a:spcPct val="90000"/>
              </a:lnSpc>
            </a:pPr>
            <a:r>
              <a:rPr lang="en-US" sz="2300" dirty="0"/>
              <a:t>Inflation vs. Employment… What’s the Fed’s next move? </a:t>
            </a:r>
          </a:p>
          <a:p>
            <a:pPr lvl="1">
              <a:lnSpc>
                <a:spcPct val="90000"/>
              </a:lnSpc>
            </a:pPr>
            <a:r>
              <a:rPr lang="en-US" sz="2300" dirty="0"/>
              <a:t>When?</a:t>
            </a:r>
          </a:p>
          <a:p>
            <a:pPr>
              <a:lnSpc>
                <a:spcPct val="90000"/>
              </a:lnSpc>
            </a:pPr>
            <a:r>
              <a:rPr lang="en-US" sz="2300" b="1" dirty="0"/>
              <a:t>Land Sales Volume</a:t>
            </a:r>
          </a:p>
          <a:p>
            <a:pPr lvl="1">
              <a:lnSpc>
                <a:spcPct val="90000"/>
              </a:lnSpc>
            </a:pPr>
            <a:r>
              <a:rPr lang="en-US" sz="2300" dirty="0"/>
              <a:t>Slow in early 2025… any pickup coming?</a:t>
            </a:r>
          </a:p>
          <a:p>
            <a:pPr lvl="1">
              <a:lnSpc>
                <a:spcPct val="90000"/>
              </a:lnSpc>
            </a:pPr>
            <a:r>
              <a:rPr lang="en-US" sz="2300" dirty="0"/>
              <a:t>Demand is down from ‘21-’24, but supply is down comparatively more, thereby maintaining price levels.</a:t>
            </a:r>
          </a:p>
          <a:p>
            <a:pPr lvl="1">
              <a:lnSpc>
                <a:spcPct val="90000"/>
              </a:lnSpc>
            </a:pPr>
            <a:r>
              <a:rPr lang="en-US" sz="2300" dirty="0"/>
              <a:t>May become “localized” issue.</a:t>
            </a:r>
          </a:p>
        </p:txBody>
      </p:sp>
      <p:pic>
        <p:nvPicPr>
          <p:cNvPr id="5" name="Picture 4">
            <a:extLst>
              <a:ext uri="{FF2B5EF4-FFF2-40B4-BE49-F238E27FC236}">
                <a16:creationId xmlns:a16="http://schemas.microsoft.com/office/drawing/2014/main" id="{8D65BF3B-E88D-4A22-AF4F-6C88CC26E3DC}"/>
              </a:ext>
            </a:extLst>
          </p:cNvPr>
          <p:cNvPicPr>
            <a:picLocks noChangeAspect="1"/>
          </p:cNvPicPr>
          <p:nvPr/>
        </p:nvPicPr>
        <p:blipFill>
          <a:blip r:embed="rId3">
            <a:extLst>
              <a:ext uri="{28A0092B-C50C-407E-A947-70E740481C1C}">
                <a14:useLocalDpi xmlns:a14="http://schemas.microsoft.com/office/drawing/2010/main" val="0"/>
              </a:ext>
            </a:extLst>
          </a:blip>
          <a:srcRect l="5980" r="5980"/>
          <a:stretch/>
        </p:blipFill>
        <p:spPr>
          <a:xfrm>
            <a:off x="5956319" y="1676400"/>
            <a:ext cx="3953045" cy="2985881"/>
          </a:xfrm>
          <a:prstGeom prst="rect">
            <a:avLst/>
          </a:prstGeom>
          <a:noFill/>
        </p:spPr>
      </p:pic>
    </p:spTree>
    <p:extLst>
      <p:ext uri="{BB962C8B-B14F-4D97-AF65-F5344CB8AC3E}">
        <p14:creationId xmlns:p14="http://schemas.microsoft.com/office/powerpoint/2010/main" val="186596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 calcmode="lin" valueType="num">
                                      <p:cBhvr additive="base">
                                        <p:cTn id="2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 calcmode="lin" valueType="num">
                                      <p:cBhvr additive="base">
                                        <p:cTn id="3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anim calcmode="lin" valueType="num">
                                      <p:cBhvr additive="base">
                                        <p:cTn id="3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
                                            <p:txEl>
                                              <p:pRg st="8" end="8"/>
                                            </p:txEl>
                                          </p:spTgt>
                                        </p:tgtEl>
                                        <p:attrNameLst>
                                          <p:attrName>style.visibility</p:attrName>
                                        </p:attrNameLst>
                                      </p:cBhvr>
                                      <p:to>
                                        <p:strVal val="visible"/>
                                      </p:to>
                                    </p:set>
                                    <p:anim calcmode="lin" valueType="num">
                                      <p:cBhvr additive="base">
                                        <p:cTn id="43"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 calcmode="lin" valueType="num">
                                      <p:cBhvr additive="base">
                                        <p:cTn id="47"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D805-60BB-41B3-95A0-B49DB980B89D}"/>
              </a:ext>
            </a:extLst>
          </p:cNvPr>
          <p:cNvSpPr>
            <a:spLocks noGrp="1"/>
          </p:cNvSpPr>
          <p:nvPr>
            <p:ph type="title"/>
          </p:nvPr>
        </p:nvSpPr>
        <p:spPr>
          <a:xfrm>
            <a:off x="-782808" y="-16785"/>
            <a:ext cx="11716090" cy="1219200"/>
          </a:xfrm>
        </p:spPr>
        <p:txBody>
          <a:bodyPr/>
          <a:lstStyle/>
          <a:p>
            <a:r>
              <a:rPr lang="en-US" sz="4000" dirty="0"/>
              <a:t>What to watch in the coming months…</a:t>
            </a:r>
          </a:p>
        </p:txBody>
      </p:sp>
      <p:sp>
        <p:nvSpPr>
          <p:cNvPr id="7" name="Content Placeholder 6">
            <a:extLst>
              <a:ext uri="{FF2B5EF4-FFF2-40B4-BE49-F238E27FC236}">
                <a16:creationId xmlns:a16="http://schemas.microsoft.com/office/drawing/2014/main" id="{63F2AF84-95BB-4134-8173-3372292EA0D6}"/>
              </a:ext>
            </a:extLst>
          </p:cNvPr>
          <p:cNvSpPr>
            <a:spLocks noGrp="1"/>
          </p:cNvSpPr>
          <p:nvPr>
            <p:ph idx="1"/>
          </p:nvPr>
        </p:nvSpPr>
        <p:spPr>
          <a:xfrm>
            <a:off x="122237" y="1326203"/>
            <a:ext cx="5638800" cy="4786585"/>
          </a:xfrm>
        </p:spPr>
        <p:txBody>
          <a:bodyPr/>
          <a:lstStyle/>
          <a:p>
            <a:r>
              <a:rPr lang="en-US" sz="2300" b="1" dirty="0"/>
              <a:t>Farm Policy Under Trump</a:t>
            </a:r>
          </a:p>
          <a:p>
            <a:pPr lvl="1"/>
            <a:r>
              <a:rPr lang="en-US" sz="2300" dirty="0"/>
              <a:t>New Farm Bill in 2025?</a:t>
            </a:r>
          </a:p>
          <a:p>
            <a:pPr lvl="1"/>
            <a:r>
              <a:rPr lang="en-US" sz="2300" dirty="0"/>
              <a:t>Crop Insurance protected and/or expanded?</a:t>
            </a:r>
          </a:p>
          <a:p>
            <a:r>
              <a:rPr lang="en-US" sz="2300" b="1" dirty="0"/>
              <a:t>Tax Policy Under Trump</a:t>
            </a:r>
          </a:p>
          <a:p>
            <a:pPr lvl="1"/>
            <a:r>
              <a:rPr lang="en-US" sz="2300" dirty="0"/>
              <a:t>The Big Beautiful Bill</a:t>
            </a:r>
          </a:p>
          <a:p>
            <a:pPr lvl="1"/>
            <a:r>
              <a:rPr lang="en-US" sz="2300" dirty="0"/>
              <a:t>Impact for Income &amp; Capital Gains tax rates, Step-up in Basis, 1031’s</a:t>
            </a:r>
          </a:p>
          <a:p>
            <a:pPr lvl="1"/>
            <a:r>
              <a:rPr lang="en-US" sz="2300" dirty="0"/>
              <a:t>Estate Taxes</a:t>
            </a:r>
          </a:p>
          <a:p>
            <a:r>
              <a:rPr lang="en-US" sz="2300" b="1" dirty="0"/>
              <a:t>Tariffs, Free Trade under Trump</a:t>
            </a:r>
            <a:endParaRPr lang="en-US" sz="2300" dirty="0"/>
          </a:p>
          <a:p>
            <a:pPr lvl="1"/>
            <a:r>
              <a:rPr lang="en-US" sz="2300" dirty="0"/>
              <a:t>Is there any new clarity?</a:t>
            </a:r>
          </a:p>
        </p:txBody>
      </p:sp>
      <p:pic>
        <p:nvPicPr>
          <p:cNvPr id="4" name="Picture 3" descr="A person holding up two hats&#10;&#10;AI-generated content may be incorrect.">
            <a:extLst>
              <a:ext uri="{FF2B5EF4-FFF2-40B4-BE49-F238E27FC236}">
                <a16:creationId xmlns:a16="http://schemas.microsoft.com/office/drawing/2014/main" id="{E0877E09-7F4F-0796-30C6-C697EF367B06}"/>
              </a:ext>
            </a:extLst>
          </p:cNvPr>
          <p:cNvPicPr>
            <a:picLocks noChangeAspect="1"/>
          </p:cNvPicPr>
          <p:nvPr/>
        </p:nvPicPr>
        <p:blipFill>
          <a:blip r:embed="rId3">
            <a:extLst>
              <a:ext uri="{28A0092B-C50C-407E-A947-70E740481C1C}">
                <a14:useLocalDpi xmlns:a14="http://schemas.microsoft.com/office/drawing/2010/main" val="0"/>
              </a:ext>
            </a:extLst>
          </a:blip>
          <a:srcRect l="15764" r="9539"/>
          <a:stretch>
            <a:fillRect/>
          </a:stretch>
        </p:blipFill>
        <p:spPr>
          <a:xfrm>
            <a:off x="5483908" y="1066800"/>
            <a:ext cx="4542139" cy="3886200"/>
          </a:xfrm>
          <a:prstGeom prst="rect">
            <a:avLst/>
          </a:prstGeom>
        </p:spPr>
      </p:pic>
    </p:spTree>
    <p:extLst>
      <p:ext uri="{BB962C8B-B14F-4D97-AF65-F5344CB8AC3E}">
        <p14:creationId xmlns:p14="http://schemas.microsoft.com/office/powerpoint/2010/main" val="285537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 calcmode="lin" valueType="num">
                                      <p:cBhvr additive="base">
                                        <p:cTn id="2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 calcmode="lin" valueType="num">
                                      <p:cBhvr additive="base">
                                        <p:cTn id="3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 calcmode="lin" valueType="num">
                                      <p:cBhvr additive="base">
                                        <p:cTn id="37"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xEl>
                                              <p:pRg st="8" end="8"/>
                                            </p:txEl>
                                          </p:spTgt>
                                        </p:tgtEl>
                                        <p:attrNameLst>
                                          <p:attrName>style.visibility</p:attrName>
                                        </p:attrNameLst>
                                      </p:cBhvr>
                                      <p:to>
                                        <p:strVal val="visible"/>
                                      </p:to>
                                    </p:set>
                                    <p:anim calcmode="lin" valueType="num">
                                      <p:cBhvr additive="base">
                                        <p:cTn id="41"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4">
            <a:extLst>
              <a:ext uri="{FF2B5EF4-FFF2-40B4-BE49-F238E27FC236}">
                <a16:creationId xmlns:a16="http://schemas.microsoft.com/office/drawing/2014/main" id="{15DBF96F-B78C-45AB-BF07-F224409363FA}"/>
              </a:ext>
            </a:extLst>
          </p:cNvPr>
          <p:cNvSpPr txBox="1">
            <a:spLocks noChangeArrowheads="1"/>
          </p:cNvSpPr>
          <p:nvPr/>
        </p:nvSpPr>
        <p:spPr bwMode="auto">
          <a:xfrm>
            <a:off x="198437" y="1638417"/>
            <a:ext cx="9753600" cy="880241"/>
          </a:xfrm>
          <a:prstGeom prst="rect">
            <a:avLst/>
          </a:prstGeom>
          <a:noFill/>
          <a:ln w="9525">
            <a:noFill/>
            <a:miter lim="800000"/>
            <a:headEnd/>
            <a:tailEnd/>
          </a:ln>
        </p:spPr>
        <p:txBody>
          <a:bodyPr>
            <a:spAutoFit/>
          </a:bodyPr>
          <a:lstStyle/>
          <a:p>
            <a:pPr algn="ctr" eaLnBrk="0" hangingPunct="0"/>
            <a:r>
              <a:rPr lang="en-US" sz="5120" b="1" dirty="0">
                <a:solidFill>
                  <a:srgbClr val="0070C0"/>
                </a:solidFill>
                <a:latin typeface="Arial" pitchFamily="34" charset="0"/>
                <a:cs typeface="Arial" pitchFamily="34" charset="0"/>
                <a:hlinkClick r:id="rId3">
                  <a:extLst>
                    <a:ext uri="{A12FA001-AC4F-418D-AE19-62706E023703}">
                      <ahyp:hlinkClr xmlns:ahyp="http://schemas.microsoft.com/office/drawing/2018/hyperlinkcolor" val="tx"/>
                    </a:ext>
                  </a:extLst>
                </a:hlinkClick>
              </a:rPr>
              <a:t>www.Hertz.ag</a:t>
            </a:r>
            <a:endParaRPr lang="en-US" sz="5120" b="1" dirty="0">
              <a:solidFill>
                <a:srgbClr val="0070C0"/>
              </a:solidFill>
              <a:latin typeface="Arial" pitchFamily="34" charset="0"/>
              <a:cs typeface="Arial" pitchFamily="34" charset="0"/>
            </a:endParaRPr>
          </a:p>
        </p:txBody>
      </p:sp>
      <p:pic>
        <p:nvPicPr>
          <p:cNvPr id="17" name="Picture 16">
            <a:hlinkClick r:id="rId4"/>
            <a:extLst>
              <a:ext uri="{FF2B5EF4-FFF2-40B4-BE49-F238E27FC236}">
                <a16:creationId xmlns:a16="http://schemas.microsoft.com/office/drawing/2014/main" id="{48272700-3C68-456D-BF3E-1E8CD740AF4F}"/>
              </a:ext>
            </a:extLst>
          </p:cNvPr>
          <p:cNvPicPr>
            <a:picLocks noChangeAspect="1"/>
          </p:cNvPicPr>
          <p:nvPr/>
        </p:nvPicPr>
        <p:blipFill rotWithShape="1">
          <a:blip r:embed="rId5"/>
          <a:srcRect l="62653" t="39956" r="29845" b="46321"/>
          <a:stretch/>
        </p:blipFill>
        <p:spPr>
          <a:xfrm>
            <a:off x="7105579" y="5728327"/>
            <a:ext cx="592476" cy="609653"/>
          </a:xfrm>
          <a:prstGeom prst="rect">
            <a:avLst/>
          </a:prstGeom>
        </p:spPr>
      </p:pic>
      <p:pic>
        <p:nvPicPr>
          <p:cNvPr id="18" name="Picture 17">
            <a:extLst>
              <a:ext uri="{FF2B5EF4-FFF2-40B4-BE49-F238E27FC236}">
                <a16:creationId xmlns:a16="http://schemas.microsoft.com/office/drawing/2014/main" id="{9D43C0C5-9B45-42AC-B450-2AD491AA7BB9}"/>
              </a:ext>
            </a:extLst>
          </p:cNvPr>
          <p:cNvPicPr>
            <a:picLocks noChangeAspect="1"/>
          </p:cNvPicPr>
          <p:nvPr/>
        </p:nvPicPr>
        <p:blipFill rotWithShape="1">
          <a:blip r:embed="rId5"/>
          <a:srcRect l="62040" t="19820" r="6735" b="66417"/>
          <a:stretch/>
        </p:blipFill>
        <p:spPr>
          <a:xfrm>
            <a:off x="228297" y="5628807"/>
            <a:ext cx="3045513" cy="755079"/>
          </a:xfrm>
          <a:prstGeom prst="rect">
            <a:avLst/>
          </a:prstGeom>
        </p:spPr>
      </p:pic>
      <p:pic>
        <p:nvPicPr>
          <p:cNvPr id="19" name="Picture 18">
            <a:extLst>
              <a:ext uri="{FF2B5EF4-FFF2-40B4-BE49-F238E27FC236}">
                <a16:creationId xmlns:a16="http://schemas.microsoft.com/office/drawing/2014/main" id="{72583301-ABAB-46D8-956F-63FFF632D446}"/>
              </a:ext>
            </a:extLst>
          </p:cNvPr>
          <p:cNvPicPr>
            <a:picLocks noChangeAspect="1"/>
          </p:cNvPicPr>
          <p:nvPr/>
        </p:nvPicPr>
        <p:blipFill rotWithShape="1">
          <a:blip r:embed="rId5"/>
          <a:srcRect l="59285" t="61518" r="4082" b="27779"/>
          <a:stretch/>
        </p:blipFill>
        <p:spPr>
          <a:xfrm>
            <a:off x="3288737" y="5752555"/>
            <a:ext cx="3573003" cy="587206"/>
          </a:xfrm>
          <a:prstGeom prst="rect">
            <a:avLst/>
          </a:prstGeom>
        </p:spPr>
      </p:pic>
      <p:pic>
        <p:nvPicPr>
          <p:cNvPr id="21" name="Picture 20">
            <a:hlinkClick r:id="rId6"/>
            <a:extLst>
              <a:ext uri="{FF2B5EF4-FFF2-40B4-BE49-F238E27FC236}">
                <a16:creationId xmlns:a16="http://schemas.microsoft.com/office/drawing/2014/main" id="{966EA5FF-712F-4EFA-B4AA-87AD76B13F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0409" y="348493"/>
            <a:ext cx="2522023" cy="829056"/>
          </a:xfrm>
          <a:prstGeom prst="rect">
            <a:avLst/>
          </a:prstGeom>
        </p:spPr>
      </p:pic>
      <p:pic>
        <p:nvPicPr>
          <p:cNvPr id="22" name="Picture 21">
            <a:hlinkClick r:id="rId8"/>
            <a:extLst>
              <a:ext uri="{FF2B5EF4-FFF2-40B4-BE49-F238E27FC236}">
                <a16:creationId xmlns:a16="http://schemas.microsoft.com/office/drawing/2014/main" id="{DD1F5462-63F5-4E79-B424-24B77C4790C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3498" y="350169"/>
            <a:ext cx="2484714" cy="829056"/>
          </a:xfrm>
          <a:prstGeom prst="rect">
            <a:avLst/>
          </a:prstGeom>
        </p:spPr>
      </p:pic>
      <p:pic>
        <p:nvPicPr>
          <p:cNvPr id="23" name="Picture 22">
            <a:hlinkClick r:id="rId10"/>
            <a:extLst>
              <a:ext uri="{FF2B5EF4-FFF2-40B4-BE49-F238E27FC236}">
                <a16:creationId xmlns:a16="http://schemas.microsoft.com/office/drawing/2014/main" id="{73A81C8A-877C-41F9-A85E-E75753C0ED9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47478" y="356035"/>
            <a:ext cx="2484714" cy="821515"/>
          </a:xfrm>
          <a:prstGeom prst="rect">
            <a:avLst/>
          </a:prstGeom>
        </p:spPr>
      </p:pic>
      <p:sp>
        <p:nvSpPr>
          <p:cNvPr id="24" name="Text Placeholder 1">
            <a:extLst>
              <a:ext uri="{FF2B5EF4-FFF2-40B4-BE49-F238E27FC236}">
                <a16:creationId xmlns:a16="http://schemas.microsoft.com/office/drawing/2014/main" id="{561E5D77-9205-475A-A131-EB636C92F1BE}"/>
              </a:ext>
            </a:extLst>
          </p:cNvPr>
          <p:cNvSpPr txBox="1">
            <a:spLocks/>
          </p:cNvSpPr>
          <p:nvPr/>
        </p:nvSpPr>
        <p:spPr bwMode="auto">
          <a:xfrm>
            <a:off x="911712" y="2604434"/>
            <a:ext cx="8696960" cy="2425130"/>
          </a:xfrm>
          <a:prstGeom prst="rect">
            <a:avLst/>
          </a:prstGeom>
          <a:noFill/>
          <a:ln w="9525">
            <a:noFill/>
            <a:miter lim="800000"/>
            <a:headEnd/>
            <a:tailEnd/>
          </a:ln>
        </p:spPr>
        <p:txBody>
          <a:bodyPr vert="horz" wrap="square" lIns="97537" tIns="48768" rIns="97537" bIns="48768"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endParaRPr lang="en-US" sz="2133" kern="0" dirty="0">
              <a:ln w="9000" cmpd="sng">
                <a:solidFill>
                  <a:schemeClr val="accent1">
                    <a:lumMod val="50000"/>
                  </a:schemeClr>
                </a:solidFill>
                <a:prstDash val="solid"/>
              </a:ln>
              <a:solidFill>
                <a:schemeClr val="accent1">
                  <a:lumMod val="25000"/>
                </a:schemeClr>
              </a:solidFill>
              <a:latin typeface="Arial" pitchFamily="34" charset="0"/>
              <a:cs typeface="Arial" pitchFamily="34" charset="0"/>
            </a:endParaRPr>
          </a:p>
          <a:p>
            <a:pPr lvl="1">
              <a:buFont typeface="Arial" pitchFamily="34" charset="0"/>
              <a:buChar char="•"/>
            </a:pPr>
            <a:r>
              <a:rPr lang="en-US" sz="2987" kern="0" dirty="0">
                <a:latin typeface="Arial" pitchFamily="34" charset="0"/>
                <a:cs typeface="Arial" pitchFamily="34" charset="0"/>
              </a:rPr>
              <a:t>Farmland for Sale	</a:t>
            </a:r>
          </a:p>
          <a:p>
            <a:pPr lvl="1">
              <a:buFont typeface="Arial" pitchFamily="34" charset="0"/>
              <a:buChar char="•"/>
            </a:pPr>
            <a:r>
              <a:rPr lang="en-US" sz="2987" kern="0" dirty="0">
                <a:latin typeface="Arial" pitchFamily="34" charset="0"/>
                <a:cs typeface="Arial" pitchFamily="34" charset="0"/>
              </a:rPr>
              <a:t>Auctions and Auction Results</a:t>
            </a:r>
          </a:p>
          <a:p>
            <a:pPr lvl="1">
              <a:buFont typeface="Arial" pitchFamily="34" charset="0"/>
              <a:buChar char="•"/>
            </a:pPr>
            <a:r>
              <a:rPr lang="en-US" sz="2987" kern="0" dirty="0">
                <a:latin typeface="Arial" pitchFamily="34" charset="0"/>
                <a:cs typeface="Arial" pitchFamily="34" charset="0"/>
              </a:rPr>
              <a:t>Ag Links</a:t>
            </a:r>
          </a:p>
          <a:p>
            <a:pPr lvl="1">
              <a:buFont typeface="Arial" pitchFamily="34" charset="0"/>
              <a:buChar char="•"/>
            </a:pPr>
            <a:r>
              <a:rPr lang="en-US" sz="2987" kern="0" dirty="0">
                <a:latin typeface="Arial" pitchFamily="34" charset="0"/>
                <a:cs typeface="Arial" pitchFamily="34" charset="0"/>
              </a:rPr>
              <a:t>Request Weekly Farmland Email</a:t>
            </a:r>
          </a:p>
        </p:txBody>
      </p:sp>
      <p:pic>
        <p:nvPicPr>
          <p:cNvPr id="2" name="Picture 1">
            <a:hlinkClick r:id="rId12"/>
            <a:extLst>
              <a:ext uri="{FF2B5EF4-FFF2-40B4-BE49-F238E27FC236}">
                <a16:creationId xmlns:a16="http://schemas.microsoft.com/office/drawing/2014/main" id="{5E5121FA-8987-4368-9E01-D88710F65589}"/>
              </a:ext>
            </a:extLst>
          </p:cNvPr>
          <p:cNvPicPr>
            <a:picLocks noChangeAspect="1"/>
          </p:cNvPicPr>
          <p:nvPr/>
        </p:nvPicPr>
        <p:blipFill rotWithShape="1">
          <a:blip r:embed="rId13"/>
          <a:srcRect l="25552" r="49263"/>
          <a:stretch/>
        </p:blipFill>
        <p:spPr>
          <a:xfrm>
            <a:off x="7700501" y="5752556"/>
            <a:ext cx="601884" cy="609653"/>
          </a:xfrm>
          <a:prstGeom prst="rect">
            <a:avLst/>
          </a:prstGeom>
        </p:spPr>
      </p:pic>
      <p:pic>
        <p:nvPicPr>
          <p:cNvPr id="3" name="Picture 2">
            <a:hlinkClick r:id="rId14"/>
            <a:extLst>
              <a:ext uri="{FF2B5EF4-FFF2-40B4-BE49-F238E27FC236}">
                <a16:creationId xmlns:a16="http://schemas.microsoft.com/office/drawing/2014/main" id="{750D6630-2404-43FC-90A6-A0D507B48EF9}"/>
              </a:ext>
            </a:extLst>
          </p:cNvPr>
          <p:cNvPicPr>
            <a:picLocks noChangeAspect="1"/>
          </p:cNvPicPr>
          <p:nvPr/>
        </p:nvPicPr>
        <p:blipFill rotWithShape="1">
          <a:blip r:embed="rId13"/>
          <a:srcRect l="50737" r="24471"/>
          <a:stretch/>
        </p:blipFill>
        <p:spPr>
          <a:xfrm>
            <a:off x="8324314" y="5730109"/>
            <a:ext cx="592475" cy="609653"/>
          </a:xfrm>
          <a:prstGeom prst="rect">
            <a:avLst/>
          </a:prstGeom>
        </p:spPr>
      </p:pic>
      <p:pic>
        <p:nvPicPr>
          <p:cNvPr id="4" name="Picture 3">
            <a:hlinkClick r:id="rId15"/>
            <a:extLst>
              <a:ext uri="{FF2B5EF4-FFF2-40B4-BE49-F238E27FC236}">
                <a16:creationId xmlns:a16="http://schemas.microsoft.com/office/drawing/2014/main" id="{8C9CF9E5-0D18-48A2-9E97-1D7828EE375F}"/>
              </a:ext>
            </a:extLst>
          </p:cNvPr>
          <p:cNvPicPr>
            <a:picLocks noChangeAspect="1"/>
          </p:cNvPicPr>
          <p:nvPr/>
        </p:nvPicPr>
        <p:blipFill rotWithShape="1">
          <a:blip r:embed="rId13"/>
          <a:srcRect l="75868" t="1" b="-11251"/>
          <a:stretch/>
        </p:blipFill>
        <p:spPr>
          <a:xfrm>
            <a:off x="8916787" y="5728327"/>
            <a:ext cx="576706" cy="678243"/>
          </a:xfrm>
          <a:prstGeom prst="rect">
            <a:avLst/>
          </a:prstGeom>
        </p:spPr>
      </p:pic>
    </p:spTree>
    <p:extLst>
      <p:ext uri="{BB962C8B-B14F-4D97-AF65-F5344CB8AC3E}">
        <p14:creationId xmlns:p14="http://schemas.microsoft.com/office/powerpoint/2010/main" val="3722859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70Anniv">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2A5EE27582984584AEA5C2DB52E3D4" ma:contentTypeVersion="13" ma:contentTypeDescription="Create a new document." ma:contentTypeScope="" ma:versionID="92868ff8d7bcf0ac92841efe8b73ca7b">
  <xsd:schema xmlns:xsd="http://www.w3.org/2001/XMLSchema" xmlns:xs="http://www.w3.org/2001/XMLSchema" xmlns:p="http://schemas.microsoft.com/office/2006/metadata/properties" xmlns:ns2="806b772b-12e0-478b-b83e-ab71071ae846" xmlns:ns3="53c22867-c9f4-4f96-9eb8-41a4abca154e" targetNamespace="http://schemas.microsoft.com/office/2006/metadata/properties" ma:root="true" ma:fieldsID="90b306b97a728709d3500f301b674da9" ns2:_="" ns3:_="">
    <xsd:import namespace="806b772b-12e0-478b-b83e-ab71071ae846"/>
    <xsd:import namespace="53c22867-c9f4-4f96-9eb8-41a4abca154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6b772b-12e0-478b-b83e-ab71071ae8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c22867-c9f4-4f96-9eb8-41a4abca154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53c22867-c9f4-4f96-9eb8-41a4abca154e">
      <UserInfo>
        <DisplayName>Jordan Mayer</DisplayName>
        <AccountId>1531</AccountId>
        <AccountType/>
      </UserInfo>
      <UserInfo>
        <DisplayName>Kayse Jenkins</DisplayName>
        <AccountId>102</AccountId>
        <AccountType/>
      </UserInfo>
      <UserInfo>
        <DisplayName>Ryan Kay</DisplayName>
        <AccountId>35</AccountId>
        <AccountType/>
      </UserInfo>
      <UserInfo>
        <DisplayName>Troy Louwagie</DisplayName>
        <AccountId>330</AccountId>
        <AccountType/>
      </UserInfo>
      <UserInfo>
        <DisplayName>Kurt Lokenvitz</DisplayName>
        <AccountId>189</AccountId>
        <AccountType/>
      </UserInfo>
      <UserInfo>
        <DisplayName>Doug Hensley</DisplayName>
        <AccountId>18</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7E64F8-DF96-4E10-8B00-431DFB96D3D7}"/>
</file>

<file path=customXml/itemProps2.xml><?xml version="1.0" encoding="utf-8"?>
<ds:datastoreItem xmlns:ds="http://schemas.openxmlformats.org/officeDocument/2006/customXml" ds:itemID="{3838922D-64DC-4E43-AA31-F4C3D521BA48}">
  <ds:schemaRefs>
    <ds:schemaRef ds:uri="http://schemas.microsoft.com/office/infopath/2007/PartnerControls"/>
    <ds:schemaRef ds:uri="http://schemas.microsoft.com/office/2006/metadata/properties"/>
    <ds:schemaRef ds:uri="http://purl.org/dc/dcmitype/"/>
    <ds:schemaRef ds:uri="http://schemas.microsoft.com/office/2006/documentManagement/types"/>
    <ds:schemaRef ds:uri="http://schemas.openxmlformats.org/package/2006/metadata/core-properties"/>
    <ds:schemaRef ds:uri="http://purl.org/dc/elements/1.1/"/>
    <ds:schemaRef ds:uri="http://www.w3.org/XML/1998/namespace"/>
    <ds:schemaRef ds:uri="http://purl.org/dc/terms/"/>
    <ds:schemaRef ds:uri="a08a8cdc-9665-4c54-a9a8-252759046f23"/>
    <ds:schemaRef ds:uri="36ff0f07-5830-4e7a-88de-bb5d1e594813"/>
  </ds:schemaRefs>
</ds:datastoreItem>
</file>

<file path=customXml/itemProps3.xml><?xml version="1.0" encoding="utf-8"?>
<ds:datastoreItem xmlns:ds="http://schemas.openxmlformats.org/officeDocument/2006/customXml" ds:itemID="{ED09378C-0A73-4278-A16A-CEF890BC93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26697</TotalTime>
  <Words>7768</Words>
  <Application>Microsoft Office PowerPoint</Application>
  <PresentationFormat>Custom</PresentationFormat>
  <Paragraphs>611</Paragraphs>
  <Slides>62</Slides>
  <Notes>62</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70Anniv</vt:lpstr>
      <vt:lpstr>PowerPoint Presentation</vt:lpstr>
      <vt:lpstr>PowerPoint Presentation</vt:lpstr>
      <vt:lpstr>Agenda</vt:lpstr>
      <vt:lpstr>Where Are We Now?</vt:lpstr>
      <vt:lpstr>The 2025 farmland market…</vt:lpstr>
      <vt:lpstr>U.S. Farmland Values</vt:lpstr>
      <vt:lpstr>U.S. Farmland Values – 2020 to 2024</vt:lpstr>
      <vt:lpstr>Farmland Values Trend – Long Term</vt:lpstr>
      <vt:lpstr>Chicago Federal Reserve Survey</vt:lpstr>
      <vt:lpstr>Iowa RLI &amp; Iowa State University</vt:lpstr>
      <vt:lpstr>PowerPoint Presentation</vt:lpstr>
      <vt:lpstr>Illinois – 2025 Land Values</vt:lpstr>
      <vt:lpstr>Nebraska – 2025 Land Values</vt:lpstr>
      <vt:lpstr>Minnesota – 2025 Land Values</vt:lpstr>
      <vt:lpstr>What’s driving the Land market?  -Farm income</vt:lpstr>
      <vt:lpstr>More Farm Income in 2025?</vt:lpstr>
      <vt:lpstr>PowerPoint Presentation</vt:lpstr>
      <vt:lpstr>More Farm Income in 2025? – TTM</vt:lpstr>
      <vt:lpstr>Revenue in 2025 – Row Crops</vt:lpstr>
      <vt:lpstr>Revenue Sources – Livestock</vt:lpstr>
      <vt:lpstr>Row-Crop Bankers Are Concerned…</vt:lpstr>
      <vt:lpstr>It’s Not All Bad News…</vt:lpstr>
      <vt:lpstr>PowerPoint Presentation</vt:lpstr>
      <vt:lpstr>PowerPoint Presentation</vt:lpstr>
      <vt:lpstr>PowerPoint Presentation</vt:lpstr>
      <vt:lpstr>PowerPoint Presentation</vt:lpstr>
      <vt:lpstr>PowerPoint Presentation</vt:lpstr>
      <vt:lpstr>What’s driving the Land market?  -other revenue sources</vt:lpstr>
      <vt:lpstr>Gov’t Disaster Aid is On The Way…</vt:lpstr>
      <vt:lpstr>Wind Energy Growth</vt:lpstr>
      <vt:lpstr>U.S. Utility Scale Wind Electricity Generation</vt:lpstr>
      <vt:lpstr>New Electricity Production – All Sources</vt:lpstr>
      <vt:lpstr>Solar Energy Installations – Where?</vt:lpstr>
      <vt:lpstr>Solar Energy Installations by Segment</vt:lpstr>
      <vt:lpstr>What’s driving the Land market?  -Interest rates</vt:lpstr>
      <vt:lpstr>Interest Rates – Federal Funds Rate</vt:lpstr>
      <vt:lpstr>Why Higher Mortgage Interest Rates?</vt:lpstr>
      <vt:lpstr>Which Way for Fed Funds Rate in Future?</vt:lpstr>
      <vt:lpstr>Which Way for Fed Funds? What’s Going to Happen with Inflation?</vt:lpstr>
      <vt:lpstr>U.S. Federal Gov’t – Budget Deficit</vt:lpstr>
      <vt:lpstr>U.S. Federal Gov’t – Interest Expense</vt:lpstr>
      <vt:lpstr>Interest Rates – Long Term View 10-Year Treasury</vt:lpstr>
      <vt:lpstr>Ag Interest Rates… Long-Term</vt:lpstr>
      <vt:lpstr>What’s driving the market?  -SUPPLY of land</vt:lpstr>
      <vt:lpstr>Land Sale Volume –  Iowa Farmland Market Sales</vt:lpstr>
      <vt:lpstr>Land Sale Volume in Different Markets</vt:lpstr>
      <vt:lpstr>Who buys &amp; Owns FARMLAND?</vt:lpstr>
      <vt:lpstr>Who Are The Buyers?</vt:lpstr>
      <vt:lpstr>PowerPoint Presentation</vt:lpstr>
      <vt:lpstr>Farmland: Financial Performance 1991-2024</vt:lpstr>
      <vt:lpstr>Farmland: Financial Performance 1994-2024</vt:lpstr>
      <vt:lpstr>Farmland: Financial Performance</vt:lpstr>
      <vt:lpstr>S &amp; P 500: Dividend Yield Trailing 12 Months</vt:lpstr>
      <vt:lpstr>What to expect in the near future?</vt:lpstr>
      <vt:lpstr>Farmer Attitudes Have Zig-Zagged…</vt:lpstr>
      <vt:lpstr>But Farmer Concerns Are More Focused…</vt:lpstr>
      <vt:lpstr>12-Month Expectations for Farmland</vt:lpstr>
      <vt:lpstr>2025 Land Price Expectations in Illinois</vt:lpstr>
      <vt:lpstr>5-Year Expectations for Farmland</vt:lpstr>
      <vt:lpstr>What to watch in the coming months…</vt:lpstr>
      <vt:lpstr>What to watch in the coming months…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Kurt</dc:creator>
  <cp:lastModifiedBy>Doug Hensley</cp:lastModifiedBy>
  <cp:revision>717</cp:revision>
  <cp:lastPrinted>2025-07-07T22:18:22Z</cp:lastPrinted>
  <dcterms:created xsi:type="dcterms:W3CDTF">2009-01-06T17:34:54Z</dcterms:created>
  <dcterms:modified xsi:type="dcterms:W3CDTF">2025-07-08T15:19:55Z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0x010100CF2A5EE27582984584AEA5C2DB52E3D4</vt:lpwstr>
  </property>
  <property fmtid="{D5CDD505-2E9C-101B-9397-08002B2CF9AE}" pid="3" name="Order">
    <vt:r8>6035200</vt:r8>
  </property>
  <property fmtid="{D5CDD505-2E9C-101B-9397-08002B2CF9AE}" pid="4" name="MediaServiceImageTags">
    <vt:lpwstr/>
  </property>
</Properties>
</file>